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56" r:id="rId5"/>
    <p:sldId id="257" r:id="rId6"/>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5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2CA989-1DA6-4FD7-8ADF-9426DEA72D7E}" v="2" dt="2026-09-01T11:25:56.6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p:restoredTop sz="96035"/>
  </p:normalViewPr>
  <p:slideViewPr>
    <p:cSldViewPr>
      <p:cViewPr varScale="1">
        <p:scale>
          <a:sx n="65" d="100"/>
          <a:sy n="65" d="100"/>
        </p:scale>
        <p:origin x="624" y="1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yana Schmidt" userId="e235b825-1bbe-4dd6-8083-6baf502842c1" providerId="ADAL" clId="{FE66E0E5-1F80-4901-AD7E-FA7811B5DA75}"/>
    <pc:docChg chg="undo custSel modSld">
      <pc:chgData name="Dyana Schmidt" userId="e235b825-1bbe-4dd6-8083-6baf502842c1" providerId="ADAL" clId="{FE66E0E5-1F80-4901-AD7E-FA7811B5DA75}" dt="2026-09-01T14:17:27.205" v="679" actId="20577"/>
      <pc:docMkLst>
        <pc:docMk/>
      </pc:docMkLst>
      <pc:sldChg chg="modSp mod">
        <pc:chgData name="Dyana Schmidt" userId="e235b825-1bbe-4dd6-8083-6baf502842c1" providerId="ADAL" clId="{FE66E0E5-1F80-4901-AD7E-FA7811B5DA75}" dt="2026-09-01T14:17:27.205" v="679" actId="20577"/>
        <pc:sldMkLst>
          <pc:docMk/>
          <pc:sldMk cId="0" sldId="256"/>
        </pc:sldMkLst>
        <pc:spChg chg="mod">
          <ac:chgData name="Dyana Schmidt" userId="e235b825-1bbe-4dd6-8083-6baf502842c1" providerId="ADAL" clId="{FE66E0E5-1F80-4901-AD7E-FA7811B5DA75}" dt="2026-09-01T11:21:49.567" v="419" actId="20577"/>
          <ac:spMkLst>
            <pc:docMk/>
            <pc:sldMk cId="0" sldId="256"/>
            <ac:spMk id="5" creationId="{00000000-0000-0000-0000-000000000000}"/>
          </ac:spMkLst>
        </pc:spChg>
        <pc:spChg chg="mod">
          <ac:chgData name="Dyana Schmidt" userId="e235b825-1bbe-4dd6-8083-6baf502842c1" providerId="ADAL" clId="{FE66E0E5-1F80-4901-AD7E-FA7811B5DA75}" dt="2026-09-01T14:17:27.205" v="679" actId="20577"/>
          <ac:spMkLst>
            <pc:docMk/>
            <pc:sldMk cId="0" sldId="256"/>
            <ac:spMk id="6" creationId="{00000000-0000-0000-0000-000000000000}"/>
          </ac:spMkLst>
        </pc:spChg>
        <pc:spChg chg="mod">
          <ac:chgData name="Dyana Schmidt" userId="e235b825-1bbe-4dd6-8083-6baf502842c1" providerId="ADAL" clId="{FE66E0E5-1F80-4901-AD7E-FA7811B5DA75}" dt="2026-09-01T11:21:38.683" v="417" actId="1076"/>
          <ac:spMkLst>
            <pc:docMk/>
            <pc:sldMk cId="0" sldId="256"/>
            <ac:spMk id="8" creationId="{00000000-0000-0000-0000-000000000000}"/>
          </ac:spMkLst>
        </pc:spChg>
        <pc:spChg chg="mod">
          <ac:chgData name="Dyana Schmidt" userId="e235b825-1bbe-4dd6-8083-6baf502842c1" providerId="ADAL" clId="{FE66E0E5-1F80-4901-AD7E-FA7811B5DA75}" dt="2026-09-01T11:21:00.496" v="411" actId="1076"/>
          <ac:spMkLst>
            <pc:docMk/>
            <pc:sldMk cId="0" sldId="256"/>
            <ac:spMk id="9" creationId="{00000000-0000-0000-0000-000000000000}"/>
          </ac:spMkLst>
        </pc:spChg>
        <pc:spChg chg="mod">
          <ac:chgData name="Dyana Schmidt" userId="e235b825-1bbe-4dd6-8083-6baf502842c1" providerId="ADAL" clId="{FE66E0E5-1F80-4901-AD7E-FA7811B5DA75}" dt="2026-09-01T11:19:42.881" v="407" actId="207"/>
          <ac:spMkLst>
            <pc:docMk/>
            <pc:sldMk cId="0" sldId="256"/>
            <ac:spMk id="15" creationId="{820B0DB2-0C5E-6E95-AF91-71A5722FAF7C}"/>
          </ac:spMkLst>
        </pc:spChg>
      </pc:sldChg>
      <pc:sldChg chg="addSp delSp modSp mod">
        <pc:chgData name="Dyana Schmidt" userId="e235b825-1bbe-4dd6-8083-6baf502842c1" providerId="ADAL" clId="{FE66E0E5-1F80-4901-AD7E-FA7811B5DA75}" dt="2026-09-01T13:34:56.733" v="663" actId="1076"/>
        <pc:sldMkLst>
          <pc:docMk/>
          <pc:sldMk cId="0" sldId="257"/>
        </pc:sldMkLst>
        <pc:spChg chg="add del mod">
          <ac:chgData name="Dyana Schmidt" userId="e235b825-1bbe-4dd6-8083-6baf502842c1" providerId="ADAL" clId="{FE66E0E5-1F80-4901-AD7E-FA7811B5DA75}" dt="2026-09-01T11:37:33.687" v="562" actId="207"/>
          <ac:spMkLst>
            <pc:docMk/>
            <pc:sldMk cId="0" sldId="257"/>
            <ac:spMk id="5" creationId="{00000000-0000-0000-0000-000000000000}"/>
          </ac:spMkLst>
        </pc:spChg>
        <pc:spChg chg="mod">
          <ac:chgData name="Dyana Schmidt" userId="e235b825-1bbe-4dd6-8083-6baf502842c1" providerId="ADAL" clId="{FE66E0E5-1F80-4901-AD7E-FA7811B5DA75}" dt="2026-09-01T11:22:19.059" v="421" actId="1076"/>
          <ac:spMkLst>
            <pc:docMk/>
            <pc:sldMk cId="0" sldId="257"/>
            <ac:spMk id="6" creationId="{00000000-0000-0000-0000-000000000000}"/>
          </ac:spMkLst>
        </pc:spChg>
        <pc:spChg chg="mod">
          <ac:chgData name="Dyana Schmidt" userId="e235b825-1bbe-4dd6-8083-6baf502842c1" providerId="ADAL" clId="{FE66E0E5-1F80-4901-AD7E-FA7811B5DA75}" dt="2026-09-01T11:47:03.935" v="655" actId="6549"/>
          <ac:spMkLst>
            <pc:docMk/>
            <pc:sldMk cId="0" sldId="257"/>
            <ac:spMk id="7" creationId="{00000000-0000-0000-0000-000000000000}"/>
          </ac:spMkLst>
        </pc:spChg>
        <pc:spChg chg="add mod">
          <ac:chgData name="Dyana Schmidt" userId="e235b825-1bbe-4dd6-8083-6baf502842c1" providerId="ADAL" clId="{FE66E0E5-1F80-4901-AD7E-FA7811B5DA75}" dt="2026-09-01T11:21:47.489" v="418" actId="20577"/>
          <ac:spMkLst>
            <pc:docMk/>
            <pc:sldMk cId="0" sldId="257"/>
            <ac:spMk id="8" creationId="{98B35C35-33F8-98CD-517E-A7A2B37384F3}"/>
          </ac:spMkLst>
        </pc:spChg>
        <pc:spChg chg="mod">
          <ac:chgData name="Dyana Schmidt" userId="e235b825-1bbe-4dd6-8083-6baf502842c1" providerId="ADAL" clId="{FE66E0E5-1F80-4901-AD7E-FA7811B5DA75}" dt="2026-09-01T13:34:52.834" v="662"/>
          <ac:spMkLst>
            <pc:docMk/>
            <pc:sldMk cId="0" sldId="257"/>
            <ac:spMk id="11" creationId="{00000000-0000-0000-0000-000000000000}"/>
          </ac:spMkLst>
        </pc:spChg>
        <pc:spChg chg="mod">
          <ac:chgData name="Dyana Schmidt" userId="e235b825-1bbe-4dd6-8083-6baf502842c1" providerId="ADAL" clId="{FE66E0E5-1F80-4901-AD7E-FA7811B5DA75}" dt="2026-09-01T13:34:56.733" v="663" actId="1076"/>
          <ac:spMkLst>
            <pc:docMk/>
            <pc:sldMk cId="0" sldId="257"/>
            <ac:spMk id="19" creationId="{00000000-0000-0000-0000-000000000000}"/>
          </ac:spMkLst>
        </pc:spChg>
        <pc:spChg chg="del">
          <ac:chgData name="Dyana Schmidt" userId="e235b825-1bbe-4dd6-8083-6baf502842c1" providerId="ADAL" clId="{FE66E0E5-1F80-4901-AD7E-FA7811B5DA75}" dt="2026-09-01T11:18:56.879" v="402" actId="478"/>
          <ac:spMkLst>
            <pc:docMk/>
            <pc:sldMk cId="0" sldId="257"/>
            <ac:spMk id="22" creationId="{9B90DAC8-559F-8DCC-8A40-91D521B032A9}"/>
          </ac:spMkLst>
        </pc:spChg>
        <pc:picChg chg="mod">
          <ac:chgData name="Dyana Schmidt" userId="e235b825-1bbe-4dd6-8083-6baf502842c1" providerId="ADAL" clId="{FE66E0E5-1F80-4901-AD7E-FA7811B5DA75}" dt="2026-09-01T13:34:25.595" v="656" actId="1362"/>
          <ac:picMkLst>
            <pc:docMk/>
            <pc:sldMk cId="0" sldId="257"/>
            <ac:picMk id="13" creationId="{00000000-0000-0000-0000-000000000000}"/>
          </ac:picMkLst>
        </pc:picChg>
        <pc:picChg chg="mod">
          <ac:chgData name="Dyana Schmidt" userId="e235b825-1bbe-4dd6-8083-6baf502842c1" providerId="ADAL" clId="{FE66E0E5-1F80-4901-AD7E-FA7811B5DA75}" dt="2026-09-01T13:34:25.595" v="656" actId="1362"/>
          <ac:picMkLst>
            <pc:docMk/>
            <pc:sldMk cId="0" sldId="257"/>
            <ac:picMk id="15" creationId="{00000000-0000-0000-0000-000000000000}"/>
          </ac:picMkLst>
        </pc:picChg>
        <pc:picChg chg="mod">
          <ac:chgData name="Dyana Schmidt" userId="e235b825-1bbe-4dd6-8083-6baf502842c1" providerId="ADAL" clId="{FE66E0E5-1F80-4901-AD7E-FA7811B5DA75}" dt="2026-09-01T13:34:25.595" v="656" actId="1362"/>
          <ac:picMkLst>
            <pc:docMk/>
            <pc:sldMk cId="0" sldId="257"/>
            <ac:picMk id="1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NO"/>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33A30FC9-3F06-E14B-86B7-9EFBB8325C8E}" type="datetimeFigureOut">
              <a:rPr lang="en-NO" smtClean="0"/>
              <a:t>09/01/2026</a:t>
            </a:fld>
            <a:endParaRPr lang="en-NO"/>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NO"/>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O"/>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NO"/>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0BC8C9AD-73CF-7146-A378-132D85665140}" type="slidenum">
              <a:rPr lang="en-NO" smtClean="0"/>
              <a:t>‹Nr.›</a:t>
            </a:fld>
            <a:endParaRPr lang="en-NO"/>
          </a:p>
        </p:txBody>
      </p:sp>
    </p:spTree>
    <p:extLst>
      <p:ext uri="{BB962C8B-B14F-4D97-AF65-F5344CB8AC3E}">
        <p14:creationId xmlns:p14="http://schemas.microsoft.com/office/powerpoint/2010/main" val="810077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O"/>
          </a:p>
        </p:txBody>
      </p:sp>
      <p:sp>
        <p:nvSpPr>
          <p:cNvPr id="4" name="Slide Number Placeholder 3"/>
          <p:cNvSpPr>
            <a:spLocks noGrp="1"/>
          </p:cNvSpPr>
          <p:nvPr>
            <p:ph type="sldNum" sz="quarter" idx="5"/>
          </p:nvPr>
        </p:nvSpPr>
        <p:spPr/>
        <p:txBody>
          <a:bodyPr/>
          <a:lstStyle/>
          <a:p>
            <a:fld id="{0BC8C9AD-73CF-7146-A378-132D85665140}" type="slidenum">
              <a:rPr lang="en-NO" smtClean="0"/>
              <a:t>1</a:t>
            </a:fld>
            <a:endParaRPr lang="en-NO"/>
          </a:p>
        </p:txBody>
      </p:sp>
    </p:spTree>
    <p:extLst>
      <p:ext uri="{BB962C8B-B14F-4D97-AF65-F5344CB8AC3E}">
        <p14:creationId xmlns:p14="http://schemas.microsoft.com/office/powerpoint/2010/main" val="3093956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O" dirty="0"/>
          </a:p>
        </p:txBody>
      </p:sp>
      <p:sp>
        <p:nvSpPr>
          <p:cNvPr id="4" name="Slide Number Placeholder 3"/>
          <p:cNvSpPr>
            <a:spLocks noGrp="1"/>
          </p:cNvSpPr>
          <p:nvPr>
            <p:ph type="sldNum" sz="quarter" idx="5"/>
          </p:nvPr>
        </p:nvSpPr>
        <p:spPr/>
        <p:txBody>
          <a:bodyPr/>
          <a:lstStyle/>
          <a:p>
            <a:fld id="{0BC8C9AD-73CF-7146-A378-132D85665140}" type="slidenum">
              <a:rPr lang="en-NO" smtClean="0"/>
              <a:t>2</a:t>
            </a:fld>
            <a:endParaRPr lang="en-NO"/>
          </a:p>
        </p:txBody>
      </p:sp>
    </p:spTree>
    <p:extLst>
      <p:ext uri="{BB962C8B-B14F-4D97-AF65-F5344CB8AC3E}">
        <p14:creationId xmlns:p14="http://schemas.microsoft.com/office/powerpoint/2010/main" val="374520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3700" b="0" i="0">
                <a:solidFill>
                  <a:srgbClr val="4C4D4F"/>
                </a:solidFill>
                <a:latin typeface="Open Sans"/>
                <a:cs typeface="Open Sans"/>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0" i="0">
                <a:solidFill>
                  <a:srgbClr val="4C4D4F"/>
                </a:solidFill>
                <a:latin typeface="Open Sans"/>
                <a:cs typeface="Open San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0" i="0">
                <a:solidFill>
                  <a:srgbClr val="4C4D4F"/>
                </a:solidFill>
                <a:latin typeface="Open Sans"/>
                <a:cs typeface="Open Sans"/>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0" i="0">
                <a:solidFill>
                  <a:srgbClr val="4C4D4F"/>
                </a:solidFill>
                <a:latin typeface="Open Sans"/>
                <a:cs typeface="Open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 y="4083"/>
            <a:ext cx="19517729" cy="11304472"/>
          </a:xfrm>
          <a:prstGeom prst="rect">
            <a:avLst/>
          </a:prstGeom>
        </p:spPr>
      </p:pic>
      <p:sp>
        <p:nvSpPr>
          <p:cNvPr id="2" name="Holder 2"/>
          <p:cNvSpPr>
            <a:spLocks noGrp="1"/>
          </p:cNvSpPr>
          <p:nvPr>
            <p:ph type="title"/>
          </p:nvPr>
        </p:nvSpPr>
        <p:spPr>
          <a:xfrm>
            <a:off x="1348515" y="1028432"/>
            <a:ext cx="4876800" cy="1156335"/>
          </a:xfrm>
          <a:prstGeom prst="rect">
            <a:avLst/>
          </a:prstGeom>
        </p:spPr>
        <p:txBody>
          <a:bodyPr wrap="square" lIns="0" tIns="0" rIns="0" bIns="0">
            <a:spAutoFit/>
          </a:bodyPr>
          <a:lstStyle>
            <a:lvl1pPr>
              <a:defRPr sz="3700" b="0" i="0">
                <a:solidFill>
                  <a:srgbClr val="4C4D4F"/>
                </a:solidFill>
                <a:latin typeface="Open Sans"/>
                <a:cs typeface="Open Sans"/>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a:spLocks noGrp="1" noRot="1" noMove="1" noResize="1" noEditPoints="1" noAdjustHandles="1" noChangeArrowheads="1" noChangeShapeType="1"/>
          </p:cNvSpPr>
          <p:nvPr/>
        </p:nvSpPr>
        <p:spPr>
          <a:xfrm>
            <a:off x="8078356" y="0"/>
            <a:ext cx="12026265" cy="11308715"/>
          </a:xfrm>
          <a:custGeom>
            <a:avLst/>
            <a:gdLst/>
            <a:ahLst/>
            <a:cxnLst/>
            <a:rect l="l" t="t" r="r" b="b"/>
            <a:pathLst>
              <a:path w="12026265" h="11308715">
                <a:moveTo>
                  <a:pt x="12025743" y="0"/>
                </a:moveTo>
                <a:lnTo>
                  <a:pt x="335279" y="0"/>
                </a:lnTo>
                <a:lnTo>
                  <a:pt x="380661" y="63980"/>
                </a:lnTo>
                <a:lnTo>
                  <a:pt x="425822" y="128211"/>
                </a:lnTo>
                <a:lnTo>
                  <a:pt x="470400" y="192184"/>
                </a:lnTo>
                <a:lnTo>
                  <a:pt x="514396" y="255905"/>
                </a:lnTo>
                <a:lnTo>
                  <a:pt x="557811" y="319377"/>
                </a:lnTo>
                <a:lnTo>
                  <a:pt x="600647" y="382604"/>
                </a:lnTo>
                <a:lnTo>
                  <a:pt x="642903" y="445589"/>
                </a:lnTo>
                <a:lnTo>
                  <a:pt x="684583" y="508336"/>
                </a:lnTo>
                <a:lnTo>
                  <a:pt x="725685" y="570849"/>
                </a:lnTo>
                <a:lnTo>
                  <a:pt x="766213" y="633132"/>
                </a:lnTo>
                <a:lnTo>
                  <a:pt x="806165" y="695189"/>
                </a:lnTo>
                <a:lnTo>
                  <a:pt x="845544" y="757024"/>
                </a:lnTo>
                <a:lnTo>
                  <a:pt x="884351" y="818639"/>
                </a:lnTo>
                <a:lnTo>
                  <a:pt x="922586" y="880039"/>
                </a:lnTo>
                <a:lnTo>
                  <a:pt x="960251" y="941229"/>
                </a:lnTo>
                <a:lnTo>
                  <a:pt x="997347" y="1002210"/>
                </a:lnTo>
                <a:lnTo>
                  <a:pt x="1033874" y="1062989"/>
                </a:lnTo>
                <a:lnTo>
                  <a:pt x="1069834" y="1123567"/>
                </a:lnTo>
                <a:lnTo>
                  <a:pt x="1105228" y="1183949"/>
                </a:lnTo>
                <a:lnTo>
                  <a:pt x="1140056" y="1244139"/>
                </a:lnTo>
                <a:lnTo>
                  <a:pt x="1174320" y="1304140"/>
                </a:lnTo>
                <a:lnTo>
                  <a:pt x="1208022" y="1363957"/>
                </a:lnTo>
                <a:lnTo>
                  <a:pt x="1241161" y="1423592"/>
                </a:lnTo>
                <a:lnTo>
                  <a:pt x="1273739" y="1483051"/>
                </a:lnTo>
                <a:lnTo>
                  <a:pt x="1305757" y="1542336"/>
                </a:lnTo>
                <a:lnTo>
                  <a:pt x="1337216" y="1601451"/>
                </a:lnTo>
                <a:lnTo>
                  <a:pt x="1368117" y="1660401"/>
                </a:lnTo>
                <a:lnTo>
                  <a:pt x="1398461" y="1719189"/>
                </a:lnTo>
                <a:lnTo>
                  <a:pt x="1428249" y="1777818"/>
                </a:lnTo>
                <a:lnTo>
                  <a:pt x="1457482" y="1836293"/>
                </a:lnTo>
                <a:lnTo>
                  <a:pt x="1486161" y="1894617"/>
                </a:lnTo>
                <a:lnTo>
                  <a:pt x="1514288" y="1952794"/>
                </a:lnTo>
                <a:lnTo>
                  <a:pt x="1541863" y="2010829"/>
                </a:lnTo>
                <a:lnTo>
                  <a:pt x="1568887" y="2068723"/>
                </a:lnTo>
                <a:lnTo>
                  <a:pt x="1595362" y="2126483"/>
                </a:lnTo>
                <a:lnTo>
                  <a:pt x="1621287" y="2184110"/>
                </a:lnTo>
                <a:lnTo>
                  <a:pt x="1646666" y="2241610"/>
                </a:lnTo>
                <a:lnTo>
                  <a:pt x="1671497" y="2298985"/>
                </a:lnTo>
                <a:lnTo>
                  <a:pt x="1695783" y="2356240"/>
                </a:lnTo>
                <a:lnTo>
                  <a:pt x="1719525" y="2413379"/>
                </a:lnTo>
                <a:lnTo>
                  <a:pt x="1742723" y="2470404"/>
                </a:lnTo>
                <a:lnTo>
                  <a:pt x="1765378" y="2527321"/>
                </a:lnTo>
                <a:lnTo>
                  <a:pt x="1787492" y="2584132"/>
                </a:lnTo>
                <a:lnTo>
                  <a:pt x="1809066" y="2640842"/>
                </a:lnTo>
                <a:lnTo>
                  <a:pt x="1830101" y="2697454"/>
                </a:lnTo>
                <a:lnTo>
                  <a:pt x="1850597" y="2753972"/>
                </a:lnTo>
                <a:lnTo>
                  <a:pt x="1870555" y="2810400"/>
                </a:lnTo>
                <a:lnTo>
                  <a:pt x="1889978" y="2866742"/>
                </a:lnTo>
                <a:lnTo>
                  <a:pt x="1908865" y="2923001"/>
                </a:lnTo>
                <a:lnTo>
                  <a:pt x="1927219" y="2979181"/>
                </a:lnTo>
                <a:lnTo>
                  <a:pt x="1945039" y="3035287"/>
                </a:lnTo>
                <a:lnTo>
                  <a:pt x="1962327" y="3091321"/>
                </a:lnTo>
                <a:lnTo>
                  <a:pt x="1979083" y="3147288"/>
                </a:lnTo>
                <a:lnTo>
                  <a:pt x="1995310" y="3203191"/>
                </a:lnTo>
                <a:lnTo>
                  <a:pt x="2011008" y="3259034"/>
                </a:lnTo>
                <a:lnTo>
                  <a:pt x="2026178" y="3314821"/>
                </a:lnTo>
                <a:lnTo>
                  <a:pt x="2040821" y="3370556"/>
                </a:lnTo>
                <a:lnTo>
                  <a:pt x="2054938" y="3426242"/>
                </a:lnTo>
                <a:lnTo>
                  <a:pt x="2068530" y="3481884"/>
                </a:lnTo>
                <a:lnTo>
                  <a:pt x="2081598" y="3537485"/>
                </a:lnTo>
                <a:lnTo>
                  <a:pt x="2094144" y="3593048"/>
                </a:lnTo>
                <a:lnTo>
                  <a:pt x="2106168" y="3648579"/>
                </a:lnTo>
                <a:lnTo>
                  <a:pt x="2117671" y="3704079"/>
                </a:lnTo>
                <a:lnTo>
                  <a:pt x="2128654" y="3759554"/>
                </a:lnTo>
                <a:lnTo>
                  <a:pt x="2139119" y="3815007"/>
                </a:lnTo>
                <a:lnTo>
                  <a:pt x="2149066" y="3870442"/>
                </a:lnTo>
                <a:lnTo>
                  <a:pt x="2158496" y="3925862"/>
                </a:lnTo>
                <a:lnTo>
                  <a:pt x="2167411" y="3981271"/>
                </a:lnTo>
                <a:lnTo>
                  <a:pt x="2175811" y="4036674"/>
                </a:lnTo>
                <a:lnTo>
                  <a:pt x="2183698" y="4092074"/>
                </a:lnTo>
                <a:lnTo>
                  <a:pt x="2191073" y="4147474"/>
                </a:lnTo>
                <a:lnTo>
                  <a:pt x="2197936" y="4202879"/>
                </a:lnTo>
                <a:lnTo>
                  <a:pt x="2204289" y="4258292"/>
                </a:lnTo>
                <a:lnTo>
                  <a:pt x="2210132" y="4313717"/>
                </a:lnTo>
                <a:lnTo>
                  <a:pt x="2215467" y="4369158"/>
                </a:lnTo>
                <a:lnTo>
                  <a:pt x="2220295" y="4424618"/>
                </a:lnTo>
                <a:lnTo>
                  <a:pt x="2224616" y="4480102"/>
                </a:lnTo>
                <a:lnTo>
                  <a:pt x="2228432" y="4535613"/>
                </a:lnTo>
                <a:lnTo>
                  <a:pt x="2231744" y="4591155"/>
                </a:lnTo>
                <a:lnTo>
                  <a:pt x="2234553" y="4646732"/>
                </a:lnTo>
                <a:lnTo>
                  <a:pt x="2236860" y="4702348"/>
                </a:lnTo>
                <a:lnTo>
                  <a:pt x="2238666" y="4758005"/>
                </a:lnTo>
                <a:lnTo>
                  <a:pt x="2239972" y="4813709"/>
                </a:lnTo>
                <a:lnTo>
                  <a:pt x="2240778" y="4869463"/>
                </a:lnTo>
                <a:lnTo>
                  <a:pt x="2241087" y="4925270"/>
                </a:lnTo>
                <a:lnTo>
                  <a:pt x="2240899" y="4981135"/>
                </a:lnTo>
                <a:lnTo>
                  <a:pt x="2240215" y="5037061"/>
                </a:lnTo>
                <a:lnTo>
                  <a:pt x="2239036" y="5093052"/>
                </a:lnTo>
                <a:lnTo>
                  <a:pt x="2237363" y="5149112"/>
                </a:lnTo>
                <a:lnTo>
                  <a:pt x="2235197" y="5205245"/>
                </a:lnTo>
                <a:lnTo>
                  <a:pt x="2232540" y="5261454"/>
                </a:lnTo>
                <a:lnTo>
                  <a:pt x="2229392" y="5317743"/>
                </a:lnTo>
                <a:lnTo>
                  <a:pt x="2225754" y="5374116"/>
                </a:lnTo>
                <a:lnTo>
                  <a:pt x="2221628" y="5430577"/>
                </a:lnTo>
                <a:lnTo>
                  <a:pt x="2217014" y="5487129"/>
                </a:lnTo>
                <a:lnTo>
                  <a:pt x="2211913" y="5543777"/>
                </a:lnTo>
                <a:lnTo>
                  <a:pt x="2206327" y="5600523"/>
                </a:lnTo>
                <a:lnTo>
                  <a:pt x="2200256" y="5657373"/>
                </a:lnTo>
                <a:lnTo>
                  <a:pt x="2193702" y="5714329"/>
                </a:lnTo>
                <a:lnTo>
                  <a:pt x="2186665" y="5771396"/>
                </a:lnTo>
                <a:lnTo>
                  <a:pt x="2179147" y="5828577"/>
                </a:lnTo>
                <a:lnTo>
                  <a:pt x="2171149" y="5885876"/>
                </a:lnTo>
                <a:lnTo>
                  <a:pt x="2162671" y="5943297"/>
                </a:lnTo>
                <a:lnTo>
                  <a:pt x="2153715" y="6000843"/>
                </a:lnTo>
                <a:lnTo>
                  <a:pt x="2144282" y="6058519"/>
                </a:lnTo>
                <a:lnTo>
                  <a:pt x="2134372" y="6116327"/>
                </a:lnTo>
                <a:lnTo>
                  <a:pt x="2123987" y="6174273"/>
                </a:lnTo>
                <a:lnTo>
                  <a:pt x="2113128" y="6232360"/>
                </a:lnTo>
                <a:lnTo>
                  <a:pt x="2101796" y="6290591"/>
                </a:lnTo>
                <a:lnTo>
                  <a:pt x="2089992" y="6348970"/>
                </a:lnTo>
                <a:lnTo>
                  <a:pt x="2077716" y="6407501"/>
                </a:lnTo>
                <a:lnTo>
                  <a:pt x="2064971" y="6466189"/>
                </a:lnTo>
                <a:lnTo>
                  <a:pt x="2051757" y="6525035"/>
                </a:lnTo>
                <a:lnTo>
                  <a:pt x="2038074" y="6584046"/>
                </a:lnTo>
                <a:lnTo>
                  <a:pt x="2023925" y="6643223"/>
                </a:lnTo>
                <a:lnTo>
                  <a:pt x="2009310" y="6702572"/>
                </a:lnTo>
                <a:lnTo>
                  <a:pt x="1994230" y="6762095"/>
                </a:lnTo>
                <a:lnTo>
                  <a:pt x="1978686" y="6821797"/>
                </a:lnTo>
                <a:lnTo>
                  <a:pt x="1962679" y="6881681"/>
                </a:lnTo>
                <a:lnTo>
                  <a:pt x="1946211" y="6941751"/>
                </a:lnTo>
                <a:lnTo>
                  <a:pt x="1929282" y="7002012"/>
                </a:lnTo>
                <a:lnTo>
                  <a:pt x="1911893" y="7062466"/>
                </a:lnTo>
                <a:lnTo>
                  <a:pt x="1894046" y="7123117"/>
                </a:lnTo>
                <a:lnTo>
                  <a:pt x="1875740" y="7183970"/>
                </a:lnTo>
                <a:lnTo>
                  <a:pt x="1856979" y="7245028"/>
                </a:lnTo>
                <a:lnTo>
                  <a:pt x="1837761" y="7306294"/>
                </a:lnTo>
                <a:lnTo>
                  <a:pt x="1818090" y="7367773"/>
                </a:lnTo>
                <a:lnTo>
                  <a:pt x="1797964" y="7429469"/>
                </a:lnTo>
                <a:lnTo>
                  <a:pt x="1777387" y="7491385"/>
                </a:lnTo>
                <a:lnTo>
                  <a:pt x="1756358" y="7553525"/>
                </a:lnTo>
                <a:lnTo>
                  <a:pt x="1734878" y="7615892"/>
                </a:lnTo>
                <a:lnTo>
                  <a:pt x="1712949" y="7678491"/>
                </a:lnTo>
                <a:lnTo>
                  <a:pt x="1690572" y="7741326"/>
                </a:lnTo>
                <a:lnTo>
                  <a:pt x="1667748" y="7804399"/>
                </a:lnTo>
                <a:lnTo>
                  <a:pt x="1644477" y="7867716"/>
                </a:lnTo>
                <a:lnTo>
                  <a:pt x="1620761" y="7931279"/>
                </a:lnTo>
                <a:lnTo>
                  <a:pt x="1596601" y="7995093"/>
                </a:lnTo>
                <a:lnTo>
                  <a:pt x="1571998" y="8059160"/>
                </a:lnTo>
                <a:lnTo>
                  <a:pt x="1546952" y="8123486"/>
                </a:lnTo>
                <a:lnTo>
                  <a:pt x="1521466" y="8188074"/>
                </a:lnTo>
                <a:lnTo>
                  <a:pt x="1495539" y="8252927"/>
                </a:lnTo>
                <a:lnTo>
                  <a:pt x="1469174" y="8318050"/>
                </a:lnTo>
                <a:lnTo>
                  <a:pt x="1442371" y="8383446"/>
                </a:lnTo>
                <a:lnTo>
                  <a:pt x="1415130" y="8449119"/>
                </a:lnTo>
                <a:lnTo>
                  <a:pt x="1387454" y="8515072"/>
                </a:lnTo>
                <a:lnTo>
                  <a:pt x="1359343" y="8581311"/>
                </a:lnTo>
                <a:lnTo>
                  <a:pt x="1330798" y="8647837"/>
                </a:lnTo>
                <a:lnTo>
                  <a:pt x="1301820" y="8714655"/>
                </a:lnTo>
                <a:lnTo>
                  <a:pt x="1272411" y="8781770"/>
                </a:lnTo>
                <a:lnTo>
                  <a:pt x="1242571" y="8849184"/>
                </a:lnTo>
                <a:lnTo>
                  <a:pt x="1212301" y="8916902"/>
                </a:lnTo>
                <a:lnTo>
                  <a:pt x="1181602" y="8984926"/>
                </a:lnTo>
                <a:lnTo>
                  <a:pt x="1150476" y="9053262"/>
                </a:lnTo>
                <a:lnTo>
                  <a:pt x="1118923" y="9121913"/>
                </a:lnTo>
                <a:lnTo>
                  <a:pt x="1086945" y="9190882"/>
                </a:lnTo>
                <a:lnTo>
                  <a:pt x="1054542" y="9260173"/>
                </a:lnTo>
                <a:lnTo>
                  <a:pt x="1021716" y="9329791"/>
                </a:lnTo>
                <a:lnTo>
                  <a:pt x="988467" y="9399739"/>
                </a:lnTo>
                <a:lnTo>
                  <a:pt x="954797" y="9470020"/>
                </a:lnTo>
                <a:lnTo>
                  <a:pt x="920706" y="9540639"/>
                </a:lnTo>
                <a:lnTo>
                  <a:pt x="886196" y="9611599"/>
                </a:lnTo>
                <a:lnTo>
                  <a:pt x="851268" y="9682904"/>
                </a:lnTo>
                <a:lnTo>
                  <a:pt x="815923" y="9754558"/>
                </a:lnTo>
                <a:lnTo>
                  <a:pt x="780161" y="9826565"/>
                </a:lnTo>
                <a:lnTo>
                  <a:pt x="743984" y="9898928"/>
                </a:lnTo>
                <a:lnTo>
                  <a:pt x="707393" y="9971652"/>
                </a:lnTo>
                <a:lnTo>
                  <a:pt x="670388" y="10044739"/>
                </a:lnTo>
                <a:lnTo>
                  <a:pt x="632972" y="10118194"/>
                </a:lnTo>
                <a:lnTo>
                  <a:pt x="595145" y="10192021"/>
                </a:lnTo>
                <a:lnTo>
                  <a:pt x="556907" y="10266223"/>
                </a:lnTo>
                <a:lnTo>
                  <a:pt x="518261" y="10340804"/>
                </a:lnTo>
                <a:lnTo>
                  <a:pt x="439745" y="10491120"/>
                </a:lnTo>
                <a:lnTo>
                  <a:pt x="359605" y="10642997"/>
                </a:lnTo>
                <a:lnTo>
                  <a:pt x="277851" y="10796466"/>
                </a:lnTo>
                <a:lnTo>
                  <a:pt x="194489" y="10951558"/>
                </a:lnTo>
                <a:lnTo>
                  <a:pt x="109528" y="11108302"/>
                </a:lnTo>
                <a:lnTo>
                  <a:pt x="0" y="11308556"/>
                </a:lnTo>
                <a:lnTo>
                  <a:pt x="12025743" y="11308556"/>
                </a:lnTo>
                <a:lnTo>
                  <a:pt x="12025743" y="0"/>
                </a:lnTo>
                <a:close/>
              </a:path>
            </a:pathLst>
          </a:custGeom>
          <a:solidFill>
            <a:srgbClr val="FFFFFF"/>
          </a:solidFill>
        </p:spPr>
        <p:txBody>
          <a:bodyPr wrap="square" lIns="0" tIns="0" rIns="0" bIns="0" rtlCol="0"/>
          <a:lstStyle/>
          <a:p>
            <a:pPr algn="l" rtl="0"/>
            <a:endParaRPr dirty="0"/>
          </a:p>
        </p:txBody>
      </p:sp>
      <p:sp>
        <p:nvSpPr>
          <p:cNvPr id="3" name="object 3"/>
          <p:cNvSpPr txBox="1">
            <a:spLocks noGrp="1"/>
          </p:cNvSpPr>
          <p:nvPr>
            <p:ph type="title"/>
          </p:nvPr>
        </p:nvSpPr>
        <p:spPr>
          <a:xfrm>
            <a:off x="287427" y="250329"/>
            <a:ext cx="4876800" cy="583493"/>
          </a:xfrm>
          <a:prstGeom prst="rect">
            <a:avLst/>
          </a:prstGeom>
        </p:spPr>
        <p:txBody>
          <a:bodyPr vert="horz" wrap="square" lIns="0" tIns="13970" rIns="0" bIns="0" rtlCol="0">
            <a:spAutoFit/>
          </a:bodyPr>
          <a:lstStyle/>
          <a:p>
            <a:pPr marL="12700">
              <a:lnSpc>
                <a:spcPct val="100000"/>
              </a:lnSpc>
              <a:spcBef>
                <a:spcPts val="110"/>
              </a:spcBef>
            </a:pPr>
            <a:r>
              <a:rPr dirty="0"/>
              <a:t>Wir</a:t>
            </a:r>
            <a:r>
              <a:rPr spc="-160" dirty="0"/>
              <a:t> </a:t>
            </a:r>
            <a:r>
              <a:rPr spc="-20" dirty="0" err="1"/>
              <a:t>suchen</a:t>
            </a:r>
            <a:r>
              <a:rPr spc="-150" dirty="0"/>
              <a:t> </a:t>
            </a:r>
            <a:r>
              <a:rPr dirty="0"/>
              <a:t>dich</a:t>
            </a:r>
            <a:r>
              <a:rPr lang="de-DE" dirty="0"/>
              <a:t>!</a:t>
            </a:r>
            <a:endParaRPr spc="-25" dirty="0"/>
          </a:p>
        </p:txBody>
      </p:sp>
      <p:pic>
        <p:nvPicPr>
          <p:cNvPr id="4" name="object 4"/>
          <p:cNvPicPr>
            <a:picLocks noGrp="1" noRot="1" noMove="1" noResize="1" noEditPoints="1" noAdjustHandles="1" noChangeArrowheads="1" noChangeShapeType="1" noCrop="1"/>
          </p:cNvPicPr>
          <p:nvPr/>
        </p:nvPicPr>
        <p:blipFill>
          <a:blip r:embed="rId3" cstate="print"/>
          <a:stretch>
            <a:fillRect/>
          </a:stretch>
        </p:blipFill>
        <p:spPr>
          <a:xfrm>
            <a:off x="0" y="4502480"/>
            <a:ext cx="4059070" cy="6806075"/>
          </a:xfrm>
          <a:prstGeom prst="rect">
            <a:avLst/>
          </a:prstGeom>
        </p:spPr>
      </p:pic>
      <p:sp>
        <p:nvSpPr>
          <p:cNvPr id="5" name="object 5"/>
          <p:cNvSpPr txBox="1"/>
          <p:nvPr/>
        </p:nvSpPr>
        <p:spPr>
          <a:xfrm>
            <a:off x="297624" y="805108"/>
            <a:ext cx="9602026" cy="1150956"/>
          </a:xfrm>
          <a:prstGeom prst="rect">
            <a:avLst/>
          </a:prstGeom>
        </p:spPr>
        <p:txBody>
          <a:bodyPr vert="horz" wrap="square" lIns="0" tIns="12065" rIns="0" bIns="0" rtlCol="0">
            <a:spAutoFit/>
          </a:bodyPr>
          <a:lstStyle/>
          <a:p>
            <a:pPr marL="12700" marR="5080">
              <a:lnSpc>
                <a:spcPct val="100299"/>
              </a:lnSpc>
              <a:spcBef>
                <a:spcPts val="95"/>
              </a:spcBef>
            </a:pPr>
            <a:r>
              <a:rPr lang="pl-PL" sz="3700" b="1" spc="-10" dirty="0">
                <a:solidFill>
                  <a:srgbClr val="FFFFFF"/>
                </a:solidFill>
                <a:latin typeface="Open Sans"/>
                <a:cs typeface="Open Sans"/>
              </a:rPr>
              <a:t>Systemintegrator Elektrotechnik</a:t>
            </a:r>
            <a:r>
              <a:rPr lang="de-DE" sz="3700" b="1" spc="-10" dirty="0">
                <a:solidFill>
                  <a:srgbClr val="FFFFFF"/>
                </a:solidFill>
                <a:latin typeface="Open Sans"/>
                <a:cs typeface="Open Sans"/>
              </a:rPr>
              <a:t> /Elektrotechniker</a:t>
            </a:r>
            <a:r>
              <a:rPr lang="pl-PL" sz="3700" b="1" spc="-10" dirty="0">
                <a:solidFill>
                  <a:srgbClr val="FFFFFF"/>
                </a:solidFill>
                <a:latin typeface="Open Sans"/>
                <a:cs typeface="Open Sans"/>
              </a:rPr>
              <a:t> (m/w/d)</a:t>
            </a:r>
            <a:endParaRPr lang="de-DE" sz="3700" b="1" spc="-10" dirty="0">
              <a:solidFill>
                <a:srgbClr val="FFFFFF"/>
              </a:solidFill>
              <a:latin typeface="Open Sans"/>
              <a:cs typeface="Open Sans"/>
            </a:endParaRPr>
          </a:p>
        </p:txBody>
      </p:sp>
      <p:sp>
        <p:nvSpPr>
          <p:cNvPr id="6" name="object 6"/>
          <p:cNvSpPr txBox="1"/>
          <p:nvPr/>
        </p:nvSpPr>
        <p:spPr>
          <a:xfrm>
            <a:off x="11295437" y="250329"/>
            <a:ext cx="7900613" cy="4857099"/>
          </a:xfrm>
          <a:prstGeom prst="rect">
            <a:avLst/>
          </a:prstGeom>
        </p:spPr>
        <p:txBody>
          <a:bodyPr vert="horz" wrap="square" lIns="0" tIns="12065" rIns="0" bIns="0" rtlCol="0">
            <a:spAutoFit/>
          </a:bodyPr>
          <a:lstStyle/>
          <a:p>
            <a:pPr marL="12700" marR="5080" algn="just">
              <a:lnSpc>
                <a:spcPct val="133600"/>
              </a:lnSpc>
              <a:spcBef>
                <a:spcPts val="95"/>
              </a:spcBef>
            </a:pPr>
            <a:r>
              <a:rPr lang="de-DE" sz="1800" dirty="0">
                <a:solidFill>
                  <a:srgbClr val="4C4D4F"/>
                </a:solidFill>
                <a:latin typeface="Exo 2 Light" pitchFamily="2" charset="0"/>
                <a:cs typeface="Open Sans"/>
              </a:rPr>
              <a:t>Swobbee entwickelt und betreibt intelligente </a:t>
            </a:r>
            <a:r>
              <a:rPr lang="de-DE" sz="1800" dirty="0" err="1">
                <a:solidFill>
                  <a:srgbClr val="4C4D4F"/>
                </a:solidFill>
                <a:latin typeface="Exo 2 Light" pitchFamily="2" charset="0"/>
                <a:cs typeface="Open Sans"/>
              </a:rPr>
              <a:t>Battery</a:t>
            </a:r>
            <a:r>
              <a:rPr lang="de-DE" sz="1800" dirty="0">
                <a:solidFill>
                  <a:srgbClr val="4C4D4F"/>
                </a:solidFill>
                <a:latin typeface="Exo 2 Light" pitchFamily="2" charset="0"/>
                <a:cs typeface="Open Sans"/>
              </a:rPr>
              <a:t>-Swapping-Lösungen für die Mikromobilität und zählt zu den Vorreitern in Europa. Mit unseren Batteriewechselstationen schaffen wir eine nachhaltige und effiziente Ladeinfrastruktur für elektrische Leichtfahrzeuge.</a:t>
            </a:r>
          </a:p>
          <a:p>
            <a:pPr marL="12700" marR="5080" algn="just">
              <a:lnSpc>
                <a:spcPct val="133600"/>
              </a:lnSpc>
              <a:spcBef>
                <a:spcPts val="95"/>
              </a:spcBef>
            </a:pPr>
            <a:endParaRPr lang="de-DE" dirty="0">
              <a:solidFill>
                <a:srgbClr val="4C4D4F"/>
              </a:solidFill>
              <a:latin typeface="Exo 2 Light" pitchFamily="2" charset="0"/>
              <a:cs typeface="Open Sans"/>
            </a:endParaRPr>
          </a:p>
          <a:p>
            <a:pPr marL="12700" marR="5080" algn="just">
              <a:lnSpc>
                <a:spcPct val="133600"/>
              </a:lnSpc>
              <a:spcBef>
                <a:spcPts val="95"/>
              </a:spcBef>
            </a:pPr>
            <a:r>
              <a:rPr lang="de-DE" sz="1800" dirty="0">
                <a:solidFill>
                  <a:srgbClr val="4C4D4F"/>
                </a:solidFill>
                <a:latin typeface="Exo 2 Light" pitchFamily="2" charset="0"/>
                <a:cs typeface="Open Sans"/>
              </a:rPr>
              <a:t>Zur Verstärkung unseres technischen Teams suchen wir </a:t>
            </a:r>
            <a:r>
              <a:rPr lang="de-DE" sz="1800">
                <a:solidFill>
                  <a:srgbClr val="4C4D4F"/>
                </a:solidFill>
                <a:latin typeface="Exo 2 Light" pitchFamily="2" charset="0"/>
                <a:cs typeface="Open Sans"/>
              </a:rPr>
              <a:t>einen Systemintegrator </a:t>
            </a:r>
            <a:r>
              <a:rPr lang="de-DE" sz="1800" dirty="0">
                <a:solidFill>
                  <a:srgbClr val="4C4D4F"/>
                </a:solidFill>
                <a:latin typeface="Exo 2 Light" pitchFamily="2" charset="0"/>
                <a:cs typeface="Open Sans"/>
              </a:rPr>
              <a:t>/ Meister Elektrotechnik (m/w/d), der unsere elektrischen und elektronischen Systeme von der Planung über die Integration und Prüfung bis zur Inbetriebnahme begleitet. </a:t>
            </a:r>
          </a:p>
          <a:p>
            <a:pPr marL="12700" marR="5080" algn="just">
              <a:lnSpc>
                <a:spcPct val="133600"/>
              </a:lnSpc>
              <a:spcBef>
                <a:spcPts val="95"/>
              </a:spcBef>
            </a:pPr>
            <a:endParaRPr lang="de-DE" dirty="0">
              <a:solidFill>
                <a:srgbClr val="4C4D4F"/>
              </a:solidFill>
              <a:latin typeface="Exo 2 Light" pitchFamily="2" charset="0"/>
              <a:cs typeface="Open Sans"/>
            </a:endParaRPr>
          </a:p>
          <a:p>
            <a:pPr marL="12700" marR="5080" algn="just">
              <a:lnSpc>
                <a:spcPct val="133600"/>
              </a:lnSpc>
              <a:spcBef>
                <a:spcPts val="95"/>
              </a:spcBef>
            </a:pPr>
            <a:r>
              <a:rPr lang="de-DE" sz="1800" dirty="0">
                <a:solidFill>
                  <a:srgbClr val="4C4D4F"/>
                </a:solidFill>
                <a:latin typeface="Exo 2 Light" pitchFamily="2" charset="0"/>
                <a:cs typeface="Open Sans"/>
              </a:rPr>
              <a:t>Als Schnittstelle zwischen Entwicklung, Produktion und Service verbindest du Elektroplanung und Schaltplanerstellung mit praktischer Arbeit an unseren Systemen und trägst aktiv zu deren zuverlässiger Weiterentwicklung bei.</a:t>
            </a:r>
            <a:endParaRPr lang="de-DE" sz="1800" dirty="0">
              <a:latin typeface="Exo 2 Light" pitchFamily="2" charset="0"/>
              <a:cs typeface="Open Sans"/>
            </a:endParaRPr>
          </a:p>
        </p:txBody>
      </p:sp>
      <p:sp>
        <p:nvSpPr>
          <p:cNvPr id="8" name="object 8"/>
          <p:cNvSpPr txBox="1"/>
          <p:nvPr/>
        </p:nvSpPr>
        <p:spPr>
          <a:xfrm>
            <a:off x="11295437" y="5492399"/>
            <a:ext cx="3356610" cy="591185"/>
          </a:xfrm>
          <a:prstGeom prst="rect">
            <a:avLst/>
          </a:prstGeom>
        </p:spPr>
        <p:txBody>
          <a:bodyPr vert="horz" wrap="square" lIns="0" tIns="13970" rIns="0" bIns="0" rtlCol="0">
            <a:spAutoFit/>
          </a:bodyPr>
          <a:lstStyle/>
          <a:p>
            <a:pPr marL="12700">
              <a:lnSpc>
                <a:spcPct val="100000"/>
              </a:lnSpc>
              <a:spcBef>
                <a:spcPts val="110"/>
              </a:spcBef>
            </a:pPr>
            <a:r>
              <a:rPr sz="3700" b="1" dirty="0">
                <a:solidFill>
                  <a:srgbClr val="FF5A00"/>
                </a:solidFill>
                <a:latin typeface="Open Sans"/>
                <a:cs typeface="Open Sans"/>
              </a:rPr>
              <a:t>Das</a:t>
            </a:r>
            <a:r>
              <a:rPr sz="3700" b="1" spc="-180" dirty="0">
                <a:solidFill>
                  <a:srgbClr val="FF5A00"/>
                </a:solidFill>
                <a:latin typeface="Open Sans"/>
                <a:cs typeface="Open Sans"/>
              </a:rPr>
              <a:t> </a:t>
            </a:r>
            <a:r>
              <a:rPr sz="3700" b="1" dirty="0" err="1">
                <a:solidFill>
                  <a:srgbClr val="FF5A00"/>
                </a:solidFill>
                <a:latin typeface="Open Sans"/>
                <a:cs typeface="Open Sans"/>
              </a:rPr>
              <a:t>bieten</a:t>
            </a:r>
            <a:r>
              <a:rPr sz="3700" b="1" spc="-175" dirty="0">
                <a:solidFill>
                  <a:srgbClr val="FF5A00"/>
                </a:solidFill>
                <a:latin typeface="Open Sans"/>
                <a:cs typeface="Open Sans"/>
              </a:rPr>
              <a:t> </a:t>
            </a:r>
            <a:r>
              <a:rPr sz="3700" b="1" spc="-25" dirty="0" err="1">
                <a:solidFill>
                  <a:srgbClr val="FF5A00"/>
                </a:solidFill>
                <a:latin typeface="Open Sans"/>
                <a:cs typeface="Open Sans"/>
              </a:rPr>
              <a:t>wir</a:t>
            </a:r>
            <a:endParaRPr sz="3700" dirty="0">
              <a:latin typeface="Open Sans"/>
              <a:cs typeface="Open Sans"/>
            </a:endParaRPr>
          </a:p>
        </p:txBody>
      </p:sp>
      <p:sp>
        <p:nvSpPr>
          <p:cNvPr id="9" name="object 9"/>
          <p:cNvSpPr txBox="1"/>
          <p:nvPr/>
        </p:nvSpPr>
        <p:spPr>
          <a:xfrm>
            <a:off x="11324480" y="6417142"/>
            <a:ext cx="7976813" cy="4439933"/>
          </a:xfrm>
          <a:prstGeom prst="rect">
            <a:avLst/>
          </a:prstGeom>
        </p:spPr>
        <p:txBody>
          <a:bodyPr vert="horz" wrap="square" lIns="0" tIns="12065" rIns="0" bIns="0" rtlCol="0">
            <a:spAutoFit/>
          </a:bodyPr>
          <a:lstStyle/>
          <a:p>
            <a:pPr marL="389890" marR="1123950" indent="-377190">
              <a:lnSpc>
                <a:spcPct val="133600"/>
              </a:lnSpc>
              <a:spcBef>
                <a:spcPts val="95"/>
              </a:spcBef>
              <a:buFont typeface="Wingdings" panose="05000000000000000000" pitchFamily="2" charset="2"/>
              <a:buChar char="Ø"/>
              <a:tabLst>
                <a:tab pos="389890" algn="l"/>
              </a:tabLst>
            </a:pPr>
            <a:r>
              <a:rPr lang="en-US" sz="1800" spc="-10" dirty="0" err="1">
                <a:solidFill>
                  <a:srgbClr val="4C4D4F"/>
                </a:solidFill>
                <a:latin typeface="Exo 2 Light" pitchFamily="2" charset="0"/>
                <a:cs typeface="Open Sans"/>
              </a:rPr>
              <a:t>Anspruchsvolle</a:t>
            </a:r>
            <a:r>
              <a:rPr lang="en-US" sz="1800" spc="-30"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und</a:t>
            </a:r>
            <a:r>
              <a:rPr lang="en-US" sz="1800" spc="-30" dirty="0">
                <a:solidFill>
                  <a:srgbClr val="4C4D4F"/>
                </a:solidFill>
                <a:latin typeface="Exo 2 Light" pitchFamily="2" charset="0"/>
                <a:cs typeface="Open Sans"/>
              </a:rPr>
              <a:t> </a:t>
            </a:r>
            <a:r>
              <a:rPr lang="en-US" sz="1800" spc="-20" dirty="0" err="1">
                <a:solidFill>
                  <a:srgbClr val="4C4D4F"/>
                </a:solidFill>
                <a:latin typeface="Exo 2 Light" pitchFamily="2" charset="0"/>
                <a:cs typeface="Open Sans"/>
              </a:rPr>
              <a:t>abwechslungsreiche</a:t>
            </a:r>
            <a:r>
              <a:rPr lang="en-US" sz="1800" spc="-25"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Aufgaben</a:t>
            </a:r>
            <a:r>
              <a:rPr lang="en-US" sz="1800" spc="-3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mit</a:t>
            </a:r>
            <a:r>
              <a:rPr lang="en-US" sz="1800" spc="-25"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fachlichem</a:t>
            </a:r>
            <a:r>
              <a:rPr lang="en-US" sz="1800" spc="-10"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und</a:t>
            </a:r>
            <a:r>
              <a:rPr lang="en-US" sz="1800" spc="-20"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persönlichem</a:t>
            </a:r>
            <a:r>
              <a:rPr lang="en-US" sz="1800" spc="-20"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Freiraum</a:t>
            </a:r>
            <a:endParaRPr lang="en-US" sz="1800" dirty="0">
              <a:latin typeface="Exo 2 Light" pitchFamily="2" charset="0"/>
              <a:cs typeface="Open Sans"/>
            </a:endParaRPr>
          </a:p>
          <a:p>
            <a:pPr marL="389890" marR="466090" indent="-377190">
              <a:lnSpc>
                <a:spcPct val="133600"/>
              </a:lnSpc>
              <a:buFont typeface="Wingdings" panose="05000000000000000000" pitchFamily="2" charset="2"/>
              <a:buChar char="Ø"/>
              <a:tabLst>
                <a:tab pos="389890" algn="l"/>
              </a:tabLst>
            </a:pPr>
            <a:r>
              <a:rPr lang="en-US" sz="1800" dirty="0" err="1">
                <a:solidFill>
                  <a:srgbClr val="4C4D4F"/>
                </a:solidFill>
                <a:latin typeface="Exo 2 Light" pitchFamily="2" charset="0"/>
                <a:cs typeface="Open Sans"/>
              </a:rPr>
              <a:t>Sichtbare</a:t>
            </a:r>
            <a:r>
              <a:rPr lang="en-US" sz="1800" spc="-5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Arbeitserfolge</a:t>
            </a:r>
            <a:r>
              <a:rPr lang="en-US" sz="1800" spc="-5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durch</a:t>
            </a:r>
            <a:r>
              <a:rPr lang="en-US" sz="1800" spc="-5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kurze</a:t>
            </a:r>
            <a:r>
              <a:rPr lang="en-US" sz="1800" spc="-50"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Entscheidungswege</a:t>
            </a:r>
            <a:r>
              <a:rPr lang="en-US" sz="1800" spc="-50" dirty="0">
                <a:solidFill>
                  <a:srgbClr val="4C4D4F"/>
                </a:solidFill>
                <a:latin typeface="Exo 2 Light" pitchFamily="2" charset="0"/>
                <a:cs typeface="Open Sans"/>
              </a:rPr>
              <a:t> </a:t>
            </a:r>
            <a:r>
              <a:rPr lang="en-US" sz="1800" spc="-25" dirty="0">
                <a:solidFill>
                  <a:srgbClr val="4C4D4F"/>
                </a:solidFill>
                <a:latin typeface="Exo 2 Light" pitchFamily="2" charset="0"/>
                <a:cs typeface="Open Sans"/>
              </a:rPr>
              <a:t>und </a:t>
            </a:r>
            <a:r>
              <a:rPr lang="en-US" sz="1800" dirty="0" err="1">
                <a:solidFill>
                  <a:srgbClr val="4C4D4F"/>
                </a:solidFill>
                <a:latin typeface="Exo 2 Light" pitchFamily="2" charset="0"/>
                <a:cs typeface="Open Sans"/>
              </a:rPr>
              <a:t>Nähe</a:t>
            </a:r>
            <a:r>
              <a:rPr lang="en-US" sz="1800" spc="-5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zu</a:t>
            </a:r>
            <a:r>
              <a:rPr lang="en-US" sz="1800" spc="-45"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Produktion</a:t>
            </a:r>
            <a:r>
              <a:rPr lang="en-US" sz="1800" spc="-40"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und</a:t>
            </a:r>
            <a:r>
              <a:rPr lang="en-US" sz="1800" spc="-45" dirty="0">
                <a:solidFill>
                  <a:srgbClr val="4C4D4F"/>
                </a:solidFill>
                <a:latin typeface="Exo 2 Light" pitchFamily="2" charset="0"/>
                <a:cs typeface="Open Sans"/>
              </a:rPr>
              <a:t> </a:t>
            </a:r>
            <a:r>
              <a:rPr lang="en-US" sz="1800" spc="-10" dirty="0">
                <a:solidFill>
                  <a:srgbClr val="4C4D4F"/>
                </a:solidFill>
                <a:latin typeface="Exo 2 Light" pitchFamily="2" charset="0"/>
                <a:cs typeface="Open Sans"/>
              </a:rPr>
              <a:t>Management</a:t>
            </a:r>
            <a:endParaRPr lang="en-US" spc="-10" dirty="0">
              <a:latin typeface="Exo 2 Light" pitchFamily="2" charset="0"/>
              <a:cs typeface="Open Sans"/>
            </a:endParaRPr>
          </a:p>
          <a:p>
            <a:pPr marL="389890" marR="466090" indent="-377190">
              <a:lnSpc>
                <a:spcPct val="133600"/>
              </a:lnSpc>
              <a:buFont typeface="Wingdings" panose="05000000000000000000" pitchFamily="2" charset="2"/>
              <a:buChar char="Ø"/>
              <a:tabLst>
                <a:tab pos="389890" algn="l"/>
              </a:tabLst>
            </a:pPr>
            <a:r>
              <a:rPr lang="en-US" sz="1800" dirty="0">
                <a:solidFill>
                  <a:srgbClr val="4C4D4F"/>
                </a:solidFill>
                <a:latin typeface="Exo 2 Light" pitchFamily="2" charset="0"/>
                <a:cs typeface="Open Sans"/>
              </a:rPr>
              <a:t>Eine</a:t>
            </a:r>
            <a:r>
              <a:rPr lang="en-US" sz="1800" spc="-40"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Unternehmenskultur</a:t>
            </a:r>
            <a:r>
              <a:rPr lang="en-US" sz="1800" spc="-30"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in</a:t>
            </a:r>
            <a:r>
              <a:rPr lang="en-US" sz="1800" spc="-35"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der</a:t>
            </a:r>
            <a:r>
              <a:rPr lang="en-US" sz="1800" spc="-35"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es</a:t>
            </a:r>
            <a:r>
              <a:rPr lang="en-US" sz="1800" spc="-3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Spaß</a:t>
            </a:r>
            <a:r>
              <a:rPr lang="en-US" sz="1800" spc="-3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macht</a:t>
            </a:r>
            <a:r>
              <a:rPr lang="en-US" sz="1800" dirty="0">
                <a:solidFill>
                  <a:srgbClr val="4C4D4F"/>
                </a:solidFill>
                <a:latin typeface="Exo 2 Light" pitchFamily="2" charset="0"/>
                <a:cs typeface="Open Sans"/>
              </a:rPr>
              <a:t>,</a:t>
            </a:r>
            <a:r>
              <a:rPr lang="en-US" sz="1800" spc="-4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Leidenschaft</a:t>
            </a:r>
            <a:r>
              <a:rPr lang="en-US" sz="1800" spc="-35" dirty="0">
                <a:solidFill>
                  <a:srgbClr val="4C4D4F"/>
                </a:solidFill>
                <a:latin typeface="Exo 2 Light" pitchFamily="2" charset="0"/>
                <a:cs typeface="Open Sans"/>
              </a:rPr>
              <a:t> </a:t>
            </a:r>
            <a:r>
              <a:rPr lang="en-US" sz="1800" spc="-25" dirty="0">
                <a:solidFill>
                  <a:srgbClr val="4C4D4F"/>
                </a:solidFill>
                <a:latin typeface="Exo 2 Light" pitchFamily="2" charset="0"/>
                <a:cs typeface="Open Sans"/>
              </a:rPr>
              <a:t>und </a:t>
            </a:r>
            <a:r>
              <a:rPr lang="en-US" sz="1800" dirty="0">
                <a:solidFill>
                  <a:srgbClr val="4C4D4F"/>
                </a:solidFill>
                <a:latin typeface="Exo 2 Light" pitchFamily="2" charset="0"/>
                <a:cs typeface="Open Sans"/>
              </a:rPr>
              <a:t>Initiative</a:t>
            </a:r>
            <a:r>
              <a:rPr lang="en-US" sz="1800" spc="-90"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einzubringen</a:t>
            </a:r>
            <a:endParaRPr lang="en-US" sz="1800" dirty="0">
              <a:latin typeface="Exo 2 Light" pitchFamily="2" charset="0"/>
              <a:cs typeface="Open Sans"/>
            </a:endParaRPr>
          </a:p>
          <a:p>
            <a:pPr marL="298450" indent="-285750">
              <a:lnSpc>
                <a:spcPct val="100000"/>
              </a:lnSpc>
              <a:spcBef>
                <a:spcPts val="725"/>
              </a:spcBef>
              <a:buFont typeface="Wingdings" panose="05000000000000000000" pitchFamily="2" charset="2"/>
              <a:buChar char="Ø"/>
              <a:tabLst>
                <a:tab pos="389255" algn="l"/>
              </a:tabLst>
            </a:pPr>
            <a:r>
              <a:rPr lang="en-US" sz="1800" dirty="0">
                <a:solidFill>
                  <a:srgbClr val="4C4D4F"/>
                </a:solidFill>
                <a:latin typeface="Exo 2 Light" pitchFamily="2" charset="0"/>
                <a:cs typeface="Open Sans"/>
              </a:rPr>
              <a:t> Benefits (z. </a:t>
            </a:r>
            <a:r>
              <a:rPr lang="en-US" dirty="0">
                <a:solidFill>
                  <a:srgbClr val="4C4D4F"/>
                </a:solidFill>
                <a:latin typeface="Exo 2 Light" pitchFamily="2" charset="0"/>
                <a:cs typeface="Open Sans"/>
              </a:rPr>
              <a:t>B. Urban Sports)</a:t>
            </a:r>
            <a:r>
              <a:rPr lang="en-US" sz="1800" spc="-20"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und</a:t>
            </a:r>
            <a:r>
              <a:rPr lang="en-US" sz="1800" spc="-15"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Weiterbildungsbudget</a:t>
            </a:r>
            <a:endParaRPr lang="en-US" sz="1800" spc="-10" dirty="0">
              <a:solidFill>
                <a:srgbClr val="4C4D4F"/>
              </a:solidFill>
              <a:latin typeface="Exo 2 Light" pitchFamily="2" charset="0"/>
              <a:cs typeface="Open Sans"/>
            </a:endParaRPr>
          </a:p>
          <a:p>
            <a:pPr marL="298450" indent="-285750">
              <a:lnSpc>
                <a:spcPct val="100000"/>
              </a:lnSpc>
              <a:spcBef>
                <a:spcPts val="725"/>
              </a:spcBef>
              <a:buFont typeface="Wingdings" panose="05000000000000000000" pitchFamily="2" charset="2"/>
              <a:buChar char="Ø"/>
              <a:tabLst>
                <a:tab pos="389255" algn="l"/>
              </a:tabLst>
            </a:pPr>
            <a:r>
              <a:rPr lang="en-US" spc="-10" dirty="0">
                <a:solidFill>
                  <a:srgbClr val="4C4D4F"/>
                </a:solidFill>
                <a:latin typeface="Exo 2 Light" pitchFamily="2" charset="0"/>
                <a:cs typeface="Open Sans"/>
              </a:rPr>
              <a:t> </a:t>
            </a:r>
            <a:r>
              <a:rPr lang="en-US" spc="-10" dirty="0" err="1">
                <a:solidFill>
                  <a:srgbClr val="4C4D4F"/>
                </a:solidFill>
                <a:latin typeface="Exo 2 Light" pitchFamily="2" charset="0"/>
                <a:cs typeface="Open Sans"/>
              </a:rPr>
              <a:t>Regelmäßige</a:t>
            </a:r>
            <a:r>
              <a:rPr lang="en-US" spc="-10" dirty="0">
                <a:solidFill>
                  <a:srgbClr val="4C4D4F"/>
                </a:solidFill>
                <a:latin typeface="Exo 2 Light" pitchFamily="2" charset="0"/>
                <a:cs typeface="Open Sans"/>
              </a:rPr>
              <a:t> </a:t>
            </a:r>
            <a:r>
              <a:rPr lang="en-US" spc="-10" dirty="0" err="1">
                <a:solidFill>
                  <a:srgbClr val="4C4D4F"/>
                </a:solidFill>
                <a:latin typeface="Exo 2 Light" pitchFamily="2" charset="0"/>
                <a:cs typeface="Open Sans"/>
              </a:rPr>
              <a:t>Teamevents</a:t>
            </a:r>
            <a:r>
              <a:rPr lang="en-US" spc="-10" dirty="0">
                <a:solidFill>
                  <a:srgbClr val="4C4D4F"/>
                </a:solidFill>
                <a:latin typeface="Exo 2 Light" pitchFamily="2" charset="0"/>
                <a:cs typeface="Open Sans"/>
              </a:rPr>
              <a:t> und Offsites</a:t>
            </a:r>
            <a:endParaRPr lang="en-US" sz="1800" b="1" dirty="0">
              <a:latin typeface="Exo 2 Light" pitchFamily="2" charset="0"/>
              <a:cs typeface="Open Sans"/>
            </a:endParaRPr>
          </a:p>
          <a:p>
            <a:pPr marL="298450" indent="-285750">
              <a:lnSpc>
                <a:spcPct val="100000"/>
              </a:lnSpc>
              <a:spcBef>
                <a:spcPts val="730"/>
              </a:spcBef>
              <a:buFont typeface="Wingdings" panose="05000000000000000000" pitchFamily="2" charset="2"/>
              <a:buChar char="Ø"/>
              <a:tabLst>
                <a:tab pos="389255" algn="l"/>
              </a:tabLst>
            </a:pPr>
            <a:r>
              <a:rPr lang="en-US" b="1" spc="-5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Hervorragende</a:t>
            </a:r>
            <a:r>
              <a:rPr lang="en-US" sz="1800" spc="-55"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Möglichkeiten</a:t>
            </a:r>
            <a:r>
              <a:rPr lang="en-US" sz="1800" spc="-5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mit</a:t>
            </a:r>
            <a:r>
              <a:rPr lang="en-US" sz="1800" spc="-55"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uns</a:t>
            </a:r>
            <a:r>
              <a:rPr lang="en-US" sz="1800" spc="-5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zu</a:t>
            </a:r>
            <a:r>
              <a:rPr lang="en-US" sz="1800" spc="-55"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wachsen</a:t>
            </a:r>
            <a:endParaRPr lang="en-US" sz="1800" dirty="0">
              <a:latin typeface="Exo 2 Light" pitchFamily="2" charset="0"/>
              <a:cs typeface="Open Sans"/>
            </a:endParaRPr>
          </a:p>
          <a:p>
            <a:pPr marL="298450" indent="-285750">
              <a:lnSpc>
                <a:spcPct val="100000"/>
              </a:lnSpc>
              <a:spcBef>
                <a:spcPts val="725"/>
              </a:spcBef>
              <a:buFont typeface="Wingdings" panose="05000000000000000000" pitchFamily="2" charset="2"/>
              <a:buChar char="Ø"/>
              <a:tabLst>
                <a:tab pos="389255" algn="l"/>
              </a:tabLst>
            </a:pPr>
            <a:r>
              <a:rPr lang="en-US" sz="180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Wir</a:t>
            </a:r>
            <a:r>
              <a:rPr lang="en-US" sz="1800" spc="-6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freuen</a:t>
            </a:r>
            <a:r>
              <a:rPr lang="en-US" sz="1800" spc="-45"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uns</a:t>
            </a:r>
            <a:r>
              <a:rPr lang="en-US" sz="1800" spc="-45"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über</a:t>
            </a:r>
            <a:r>
              <a:rPr lang="en-US" sz="1800" spc="-45"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deinen</a:t>
            </a:r>
            <a:r>
              <a:rPr lang="en-US" sz="1800" spc="-40"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Vierbeiner</a:t>
            </a:r>
            <a:endParaRPr lang="en-US" sz="1800" dirty="0">
              <a:latin typeface="Exo 2 Light" pitchFamily="2" charset="0"/>
              <a:cs typeface="Open Sans"/>
            </a:endParaRPr>
          </a:p>
          <a:p>
            <a:pPr marL="298450" indent="-285750">
              <a:lnSpc>
                <a:spcPct val="100000"/>
              </a:lnSpc>
              <a:spcBef>
                <a:spcPts val="725"/>
              </a:spcBef>
              <a:buFont typeface="Wingdings" panose="05000000000000000000" pitchFamily="2" charset="2"/>
              <a:buChar char="Ø"/>
              <a:tabLst>
                <a:tab pos="389255" algn="l"/>
              </a:tabLst>
            </a:pPr>
            <a:r>
              <a:rPr lang="en-US" sz="1800" spc="-10"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Kostenlose</a:t>
            </a:r>
            <a:r>
              <a:rPr lang="en-US" sz="1800" spc="-35"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Getränke</a:t>
            </a:r>
            <a:r>
              <a:rPr lang="en-US" sz="1800" spc="-35" dirty="0">
                <a:solidFill>
                  <a:srgbClr val="4C4D4F"/>
                </a:solidFill>
                <a:latin typeface="Exo 2 Light" pitchFamily="2" charset="0"/>
                <a:cs typeface="Open Sans"/>
              </a:rPr>
              <a:t> </a:t>
            </a:r>
            <a:r>
              <a:rPr lang="en-US" sz="1800" dirty="0">
                <a:solidFill>
                  <a:srgbClr val="4C4D4F"/>
                </a:solidFill>
                <a:latin typeface="Exo 2 Light" pitchFamily="2" charset="0"/>
                <a:cs typeface="Open Sans"/>
              </a:rPr>
              <a:t>und</a:t>
            </a:r>
            <a:r>
              <a:rPr lang="en-US" sz="1800" spc="-4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frisches</a:t>
            </a:r>
            <a:r>
              <a:rPr lang="en-US" sz="1800" spc="-35" dirty="0">
                <a:solidFill>
                  <a:srgbClr val="4C4D4F"/>
                </a:solidFill>
                <a:latin typeface="Exo 2 Light" pitchFamily="2" charset="0"/>
                <a:cs typeface="Open Sans"/>
              </a:rPr>
              <a:t> </a:t>
            </a:r>
            <a:r>
              <a:rPr lang="en-US" sz="1800" spc="-20" dirty="0" err="1">
                <a:solidFill>
                  <a:srgbClr val="4C4D4F"/>
                </a:solidFill>
                <a:latin typeface="Exo 2 Light" pitchFamily="2" charset="0"/>
                <a:cs typeface="Open Sans"/>
              </a:rPr>
              <a:t>Obst</a:t>
            </a:r>
            <a:endParaRPr lang="en-US" sz="1800" dirty="0">
              <a:latin typeface="Exo 2 Light" pitchFamily="2" charset="0"/>
              <a:cs typeface="Open Sans"/>
            </a:endParaRPr>
          </a:p>
          <a:p>
            <a:pPr marL="298450" indent="-285750">
              <a:lnSpc>
                <a:spcPct val="100000"/>
              </a:lnSpc>
              <a:spcBef>
                <a:spcPts val="725"/>
              </a:spcBef>
              <a:buFont typeface="Wingdings" panose="05000000000000000000" pitchFamily="2" charset="2"/>
              <a:buChar char="Ø"/>
              <a:tabLst>
                <a:tab pos="389255" algn="l"/>
              </a:tabLst>
            </a:pPr>
            <a:r>
              <a:rPr lang="en-US" sz="1800" dirty="0">
                <a:solidFill>
                  <a:srgbClr val="4C4D4F"/>
                </a:solidFill>
                <a:latin typeface="Exo 2 Light" pitchFamily="2" charset="0"/>
                <a:cs typeface="Open Sans"/>
              </a:rPr>
              <a:t> Kein</a:t>
            </a:r>
            <a:r>
              <a:rPr lang="en-US" sz="1800" spc="-70"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Hemd</a:t>
            </a:r>
            <a:r>
              <a:rPr lang="en-US" sz="1800" dirty="0">
                <a:solidFill>
                  <a:srgbClr val="4C4D4F"/>
                </a:solidFill>
                <a:latin typeface="Exo 2 Light" pitchFamily="2" charset="0"/>
                <a:cs typeface="Open Sans"/>
              </a:rPr>
              <a:t>,</a:t>
            </a:r>
            <a:r>
              <a:rPr lang="en-US" sz="1800" spc="-65"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kein</a:t>
            </a:r>
            <a:r>
              <a:rPr lang="en-US" sz="1800" spc="-65" dirty="0">
                <a:solidFill>
                  <a:srgbClr val="4C4D4F"/>
                </a:solidFill>
                <a:latin typeface="Exo 2 Light" pitchFamily="2" charset="0"/>
                <a:cs typeface="Open Sans"/>
              </a:rPr>
              <a:t> </a:t>
            </a:r>
            <a:r>
              <a:rPr lang="en-US" sz="1800" spc="-10" dirty="0" err="1">
                <a:solidFill>
                  <a:srgbClr val="4C4D4F"/>
                </a:solidFill>
                <a:latin typeface="Exo 2 Light" pitchFamily="2" charset="0"/>
                <a:cs typeface="Open Sans"/>
              </a:rPr>
              <a:t>Schlips</a:t>
            </a:r>
            <a:r>
              <a:rPr lang="en-US" sz="1800" spc="-10" dirty="0">
                <a:solidFill>
                  <a:srgbClr val="4C4D4F"/>
                </a:solidFill>
                <a:latin typeface="Exo 2 Light" pitchFamily="2" charset="0"/>
                <a:cs typeface="Open Sans"/>
              </a:rPr>
              <a:t>?</a:t>
            </a:r>
            <a:r>
              <a:rPr lang="en-US" sz="1800" spc="-65" dirty="0">
                <a:solidFill>
                  <a:srgbClr val="4C4D4F"/>
                </a:solidFill>
                <a:latin typeface="Exo 2 Light" pitchFamily="2" charset="0"/>
                <a:cs typeface="Open Sans"/>
              </a:rPr>
              <a:t> </a:t>
            </a:r>
            <a:r>
              <a:rPr lang="en-US" sz="1800" dirty="0" err="1">
                <a:solidFill>
                  <a:srgbClr val="4C4D4F"/>
                </a:solidFill>
                <a:latin typeface="Exo 2 Light" pitchFamily="2" charset="0"/>
                <a:cs typeface="Open Sans"/>
              </a:rPr>
              <a:t>Kein</a:t>
            </a:r>
            <a:r>
              <a:rPr lang="en-US" sz="1800" spc="-65" dirty="0">
                <a:solidFill>
                  <a:srgbClr val="4C4D4F"/>
                </a:solidFill>
                <a:latin typeface="Exo 2 Light" pitchFamily="2" charset="0"/>
                <a:cs typeface="Open Sans"/>
              </a:rPr>
              <a:t> </a:t>
            </a:r>
            <a:r>
              <a:rPr lang="en-US" sz="1800" spc="-10" dirty="0">
                <a:solidFill>
                  <a:srgbClr val="4C4D4F"/>
                </a:solidFill>
                <a:latin typeface="Exo 2 Light" pitchFamily="2" charset="0"/>
                <a:cs typeface="Open Sans"/>
              </a:rPr>
              <a:t>Problem.</a:t>
            </a:r>
            <a:endParaRPr lang="en-US" sz="1800" dirty="0">
              <a:latin typeface="Exo 2 Light" pitchFamily="2" charset="0"/>
              <a:cs typeface="Open Sans"/>
            </a:endParaRPr>
          </a:p>
        </p:txBody>
      </p:sp>
      <p:sp>
        <p:nvSpPr>
          <p:cNvPr id="10" name="object 10"/>
          <p:cNvSpPr txBox="1"/>
          <p:nvPr/>
        </p:nvSpPr>
        <p:spPr>
          <a:xfrm>
            <a:off x="3490816" y="7132966"/>
            <a:ext cx="2360295" cy="2225040"/>
          </a:xfrm>
          <a:prstGeom prst="rect">
            <a:avLst/>
          </a:prstGeom>
        </p:spPr>
        <p:txBody>
          <a:bodyPr vert="horz" wrap="square" lIns="0" tIns="12065" rIns="0" bIns="0" rtlCol="0">
            <a:spAutoFit/>
          </a:bodyPr>
          <a:lstStyle/>
          <a:p>
            <a:pPr marL="12700" marR="209550">
              <a:lnSpc>
                <a:spcPct val="133600"/>
              </a:lnSpc>
              <a:spcBef>
                <a:spcPts val="95"/>
              </a:spcBef>
            </a:pPr>
            <a:r>
              <a:rPr sz="1800" dirty="0">
                <a:solidFill>
                  <a:srgbClr val="FFFFFF"/>
                </a:solidFill>
                <a:latin typeface="Open Sans"/>
                <a:cs typeface="Open Sans"/>
              </a:rPr>
              <a:t>Swobbee</a:t>
            </a:r>
            <a:r>
              <a:rPr sz="1800" spc="-90" dirty="0">
                <a:solidFill>
                  <a:srgbClr val="FFFFFF"/>
                </a:solidFill>
                <a:latin typeface="Open Sans"/>
                <a:cs typeface="Open Sans"/>
              </a:rPr>
              <a:t> </a:t>
            </a:r>
            <a:r>
              <a:rPr sz="1800" spc="-20" dirty="0">
                <a:solidFill>
                  <a:srgbClr val="FFFFFF"/>
                </a:solidFill>
                <a:latin typeface="Open Sans"/>
                <a:cs typeface="Open Sans"/>
              </a:rPr>
              <a:t>GmbH </a:t>
            </a:r>
            <a:r>
              <a:rPr sz="1800" spc="-10" dirty="0">
                <a:solidFill>
                  <a:srgbClr val="FFFFFF"/>
                </a:solidFill>
                <a:latin typeface="Open Sans"/>
                <a:cs typeface="Open Sans"/>
              </a:rPr>
              <a:t>Johann-Hittorf-</a:t>
            </a:r>
            <a:r>
              <a:rPr sz="1800" spc="-25" dirty="0">
                <a:solidFill>
                  <a:srgbClr val="FFFFFF"/>
                </a:solidFill>
                <a:latin typeface="Open Sans"/>
                <a:cs typeface="Open Sans"/>
              </a:rPr>
              <a:t>Str.</a:t>
            </a:r>
            <a:r>
              <a:rPr sz="1800" spc="5" dirty="0">
                <a:solidFill>
                  <a:srgbClr val="FFFFFF"/>
                </a:solidFill>
                <a:latin typeface="Open Sans"/>
                <a:cs typeface="Open Sans"/>
              </a:rPr>
              <a:t> </a:t>
            </a:r>
            <a:r>
              <a:rPr sz="1800" spc="-50" dirty="0">
                <a:solidFill>
                  <a:srgbClr val="FFFFFF"/>
                </a:solidFill>
                <a:latin typeface="Open Sans"/>
                <a:cs typeface="Open Sans"/>
              </a:rPr>
              <a:t>8</a:t>
            </a:r>
            <a:endParaRPr sz="1800" dirty="0">
              <a:latin typeface="Open Sans"/>
              <a:cs typeface="Open Sans"/>
            </a:endParaRPr>
          </a:p>
          <a:p>
            <a:pPr marL="12700">
              <a:lnSpc>
                <a:spcPct val="100000"/>
              </a:lnSpc>
              <a:spcBef>
                <a:spcPts val="725"/>
              </a:spcBef>
            </a:pPr>
            <a:r>
              <a:rPr sz="1800" spc="-10" dirty="0">
                <a:solidFill>
                  <a:srgbClr val="FFFFFF"/>
                </a:solidFill>
                <a:latin typeface="Open Sans"/>
                <a:cs typeface="Open Sans"/>
              </a:rPr>
              <a:t>12489</a:t>
            </a:r>
            <a:r>
              <a:rPr sz="1800" spc="-105" dirty="0">
                <a:solidFill>
                  <a:srgbClr val="FFFFFF"/>
                </a:solidFill>
                <a:latin typeface="Open Sans"/>
                <a:cs typeface="Open Sans"/>
              </a:rPr>
              <a:t> </a:t>
            </a:r>
            <a:r>
              <a:rPr sz="1800" spc="-10" dirty="0">
                <a:solidFill>
                  <a:srgbClr val="FFFFFF"/>
                </a:solidFill>
                <a:latin typeface="Open Sans"/>
                <a:cs typeface="Open Sans"/>
              </a:rPr>
              <a:t>Berlin</a:t>
            </a:r>
            <a:endParaRPr sz="1800" dirty="0">
              <a:latin typeface="Open Sans"/>
              <a:cs typeface="Open Sans"/>
            </a:endParaRPr>
          </a:p>
          <a:p>
            <a:pPr marL="12700">
              <a:lnSpc>
                <a:spcPct val="100000"/>
              </a:lnSpc>
              <a:spcBef>
                <a:spcPts val="725"/>
              </a:spcBef>
            </a:pPr>
            <a:r>
              <a:rPr sz="1800" dirty="0">
                <a:solidFill>
                  <a:srgbClr val="FFFFFF"/>
                </a:solidFill>
                <a:latin typeface="Open Sans"/>
                <a:cs typeface="Open Sans"/>
              </a:rPr>
              <a:t>+49</a:t>
            </a:r>
            <a:r>
              <a:rPr sz="1800" spc="-40" dirty="0">
                <a:solidFill>
                  <a:srgbClr val="FFFFFF"/>
                </a:solidFill>
                <a:latin typeface="Open Sans"/>
                <a:cs typeface="Open Sans"/>
              </a:rPr>
              <a:t> </a:t>
            </a:r>
            <a:r>
              <a:rPr sz="1800" dirty="0">
                <a:solidFill>
                  <a:srgbClr val="FFFFFF"/>
                </a:solidFill>
                <a:latin typeface="Open Sans"/>
                <a:cs typeface="Open Sans"/>
              </a:rPr>
              <a:t>(0)30</a:t>
            </a:r>
            <a:r>
              <a:rPr sz="1800" spc="-40" dirty="0">
                <a:solidFill>
                  <a:srgbClr val="FFFFFF"/>
                </a:solidFill>
                <a:latin typeface="Open Sans"/>
                <a:cs typeface="Open Sans"/>
              </a:rPr>
              <a:t> </a:t>
            </a:r>
            <a:r>
              <a:rPr sz="1800" dirty="0">
                <a:solidFill>
                  <a:srgbClr val="FFFFFF"/>
                </a:solidFill>
                <a:latin typeface="Open Sans"/>
                <a:cs typeface="Open Sans"/>
              </a:rPr>
              <a:t>639</a:t>
            </a:r>
            <a:r>
              <a:rPr sz="1800" spc="-40" dirty="0">
                <a:solidFill>
                  <a:srgbClr val="FFFFFF"/>
                </a:solidFill>
                <a:latin typeface="Open Sans"/>
                <a:cs typeface="Open Sans"/>
              </a:rPr>
              <a:t> </a:t>
            </a:r>
            <a:r>
              <a:rPr sz="1800" dirty="0">
                <a:solidFill>
                  <a:srgbClr val="FFFFFF"/>
                </a:solidFill>
                <a:latin typeface="Open Sans"/>
                <a:cs typeface="Open Sans"/>
              </a:rPr>
              <a:t>287</a:t>
            </a:r>
            <a:r>
              <a:rPr sz="1800" spc="-40" dirty="0">
                <a:solidFill>
                  <a:srgbClr val="FFFFFF"/>
                </a:solidFill>
                <a:latin typeface="Open Sans"/>
                <a:cs typeface="Open Sans"/>
              </a:rPr>
              <a:t> </a:t>
            </a:r>
            <a:r>
              <a:rPr sz="1800" spc="-25" dirty="0">
                <a:solidFill>
                  <a:srgbClr val="FFFFFF"/>
                </a:solidFill>
                <a:latin typeface="Open Sans"/>
                <a:cs typeface="Open Sans"/>
              </a:rPr>
              <a:t>250</a:t>
            </a:r>
            <a:endParaRPr sz="1800" dirty="0">
              <a:latin typeface="Open Sans"/>
              <a:cs typeface="Open Sans"/>
            </a:endParaRPr>
          </a:p>
          <a:p>
            <a:pPr marL="12700">
              <a:lnSpc>
                <a:spcPct val="100000"/>
              </a:lnSpc>
              <a:spcBef>
                <a:spcPts val="730"/>
              </a:spcBef>
            </a:pPr>
            <a:r>
              <a:rPr sz="1800" spc="-10" dirty="0">
                <a:solidFill>
                  <a:srgbClr val="FFFFFF"/>
                </a:solidFill>
                <a:latin typeface="Open Sans"/>
                <a:cs typeface="Open Sans"/>
              </a:rPr>
              <a:t>info@swobbee.com</a:t>
            </a:r>
            <a:endParaRPr sz="1800" dirty="0">
              <a:latin typeface="Open Sans"/>
              <a:cs typeface="Open Sans"/>
            </a:endParaRPr>
          </a:p>
          <a:p>
            <a:pPr marL="12700">
              <a:lnSpc>
                <a:spcPct val="100000"/>
              </a:lnSpc>
              <a:spcBef>
                <a:spcPts val="725"/>
              </a:spcBef>
            </a:pPr>
            <a:r>
              <a:rPr sz="1800" b="1" spc="-10" dirty="0">
                <a:solidFill>
                  <a:schemeClr val="bg1"/>
                </a:solidFill>
                <a:latin typeface="Open Sans"/>
                <a:cs typeface="Open Sans"/>
              </a:rPr>
              <a:t>www.swobbee.com</a:t>
            </a:r>
            <a:endParaRPr sz="1800" dirty="0">
              <a:solidFill>
                <a:schemeClr val="bg1"/>
              </a:solidFill>
              <a:latin typeface="Open Sans"/>
              <a:cs typeface="Open Sans"/>
            </a:endParaRPr>
          </a:p>
        </p:txBody>
      </p:sp>
      <p:pic>
        <p:nvPicPr>
          <p:cNvPr id="11" name="object 11"/>
          <p:cNvPicPr>
            <a:picLocks noGrp="1" noRot="1" noMove="1" noResize="1" noEditPoints="1" noAdjustHandles="1" noChangeArrowheads="1" noChangeShapeType="1" noCrop="1"/>
          </p:cNvPicPr>
          <p:nvPr/>
        </p:nvPicPr>
        <p:blipFill>
          <a:blip r:embed="rId4" cstate="print"/>
          <a:stretch>
            <a:fillRect/>
          </a:stretch>
        </p:blipFill>
        <p:spPr>
          <a:xfrm>
            <a:off x="6070516" y="2915976"/>
            <a:ext cx="4319093" cy="8392579"/>
          </a:xfrm>
          <a:prstGeom prst="rect">
            <a:avLst/>
          </a:prstGeom>
        </p:spPr>
      </p:pic>
      <p:sp>
        <p:nvSpPr>
          <p:cNvPr id="15" name="object 6">
            <a:extLst>
              <a:ext uri="{FF2B5EF4-FFF2-40B4-BE49-F238E27FC236}">
                <a16:creationId xmlns:a16="http://schemas.microsoft.com/office/drawing/2014/main" id="{820B0DB2-0C5E-6E95-AF91-71A5722FAF7C}"/>
              </a:ext>
            </a:extLst>
          </p:cNvPr>
          <p:cNvSpPr txBox="1"/>
          <p:nvPr/>
        </p:nvSpPr>
        <p:spPr>
          <a:xfrm>
            <a:off x="258954" y="2189009"/>
            <a:ext cx="9102016" cy="2204706"/>
          </a:xfrm>
          <a:prstGeom prst="rect">
            <a:avLst/>
          </a:prstGeom>
        </p:spPr>
        <p:txBody>
          <a:bodyPr vert="horz" wrap="square" lIns="0" tIns="12065" rIns="0" bIns="0" rtlCol="0">
            <a:spAutoFit/>
          </a:bodyPr>
          <a:lstStyle/>
          <a:p>
            <a:pPr marL="12700" marR="5080" algn="just">
              <a:lnSpc>
                <a:spcPct val="133600"/>
              </a:lnSpc>
              <a:spcBef>
                <a:spcPts val="95"/>
              </a:spcBef>
            </a:pPr>
            <a:r>
              <a:rPr lang="de-DE" dirty="0">
                <a:solidFill>
                  <a:schemeClr val="bg1"/>
                </a:solidFill>
              </a:rPr>
              <a:t>Du sorgst dafür, dass unsere elektrischen und elektronischen Systeme zuverlässig funktionieren und erfolgreich in den Einsatz kommen. In enger Zusammenarbeit mit Entwicklung, Produktion und Service begleitest du neue Komponenten und Systemlösungen von der elektrotechnischen Planung und Integration über die Prüfung bis hin zur Inbetriebnahme und trägst so maßgeblich zur Qualität und kontinuierlichen Weiterentwicklung unserer Produkte bei.</a:t>
            </a:r>
            <a:endParaRPr lang="de-DE" sz="1800" dirty="0">
              <a:solidFill>
                <a:schemeClr val="bg1"/>
              </a:solidFill>
              <a:latin typeface="Open Sans"/>
              <a:cs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a:spLocks noGrp="1" noRot="1" noMove="1" noResize="1" noEditPoints="1" noAdjustHandles="1" noChangeArrowheads="1" noChangeShapeType="1"/>
          </p:cNvSpPr>
          <p:nvPr/>
        </p:nvSpPr>
        <p:spPr>
          <a:xfrm>
            <a:off x="8078356" y="0"/>
            <a:ext cx="12026265" cy="11308715"/>
          </a:xfrm>
          <a:custGeom>
            <a:avLst/>
            <a:gdLst/>
            <a:ahLst/>
            <a:cxnLst/>
            <a:rect l="l" t="t" r="r" b="b"/>
            <a:pathLst>
              <a:path w="12026265" h="11308715">
                <a:moveTo>
                  <a:pt x="12025743" y="0"/>
                </a:moveTo>
                <a:lnTo>
                  <a:pt x="335279" y="0"/>
                </a:lnTo>
                <a:lnTo>
                  <a:pt x="380661" y="63980"/>
                </a:lnTo>
                <a:lnTo>
                  <a:pt x="425822" y="128211"/>
                </a:lnTo>
                <a:lnTo>
                  <a:pt x="470400" y="192184"/>
                </a:lnTo>
                <a:lnTo>
                  <a:pt x="514396" y="255905"/>
                </a:lnTo>
                <a:lnTo>
                  <a:pt x="557811" y="319377"/>
                </a:lnTo>
                <a:lnTo>
                  <a:pt x="600647" y="382604"/>
                </a:lnTo>
                <a:lnTo>
                  <a:pt x="642903" y="445589"/>
                </a:lnTo>
                <a:lnTo>
                  <a:pt x="684583" y="508336"/>
                </a:lnTo>
                <a:lnTo>
                  <a:pt x="725685" y="570849"/>
                </a:lnTo>
                <a:lnTo>
                  <a:pt x="766213" y="633132"/>
                </a:lnTo>
                <a:lnTo>
                  <a:pt x="806165" y="695189"/>
                </a:lnTo>
                <a:lnTo>
                  <a:pt x="845544" y="757024"/>
                </a:lnTo>
                <a:lnTo>
                  <a:pt x="884351" y="818639"/>
                </a:lnTo>
                <a:lnTo>
                  <a:pt x="922586" y="880039"/>
                </a:lnTo>
                <a:lnTo>
                  <a:pt x="960251" y="941229"/>
                </a:lnTo>
                <a:lnTo>
                  <a:pt x="997347" y="1002210"/>
                </a:lnTo>
                <a:lnTo>
                  <a:pt x="1033874" y="1062989"/>
                </a:lnTo>
                <a:lnTo>
                  <a:pt x="1069834" y="1123567"/>
                </a:lnTo>
                <a:lnTo>
                  <a:pt x="1105228" y="1183949"/>
                </a:lnTo>
                <a:lnTo>
                  <a:pt x="1140056" y="1244139"/>
                </a:lnTo>
                <a:lnTo>
                  <a:pt x="1174320" y="1304140"/>
                </a:lnTo>
                <a:lnTo>
                  <a:pt x="1208022" y="1363957"/>
                </a:lnTo>
                <a:lnTo>
                  <a:pt x="1241161" y="1423592"/>
                </a:lnTo>
                <a:lnTo>
                  <a:pt x="1273739" y="1483051"/>
                </a:lnTo>
                <a:lnTo>
                  <a:pt x="1305757" y="1542336"/>
                </a:lnTo>
                <a:lnTo>
                  <a:pt x="1337216" y="1601451"/>
                </a:lnTo>
                <a:lnTo>
                  <a:pt x="1368117" y="1660401"/>
                </a:lnTo>
                <a:lnTo>
                  <a:pt x="1398461" y="1719189"/>
                </a:lnTo>
                <a:lnTo>
                  <a:pt x="1428249" y="1777818"/>
                </a:lnTo>
                <a:lnTo>
                  <a:pt x="1457482" y="1836293"/>
                </a:lnTo>
                <a:lnTo>
                  <a:pt x="1486161" y="1894617"/>
                </a:lnTo>
                <a:lnTo>
                  <a:pt x="1514288" y="1952794"/>
                </a:lnTo>
                <a:lnTo>
                  <a:pt x="1541863" y="2010829"/>
                </a:lnTo>
                <a:lnTo>
                  <a:pt x="1568887" y="2068723"/>
                </a:lnTo>
                <a:lnTo>
                  <a:pt x="1595362" y="2126483"/>
                </a:lnTo>
                <a:lnTo>
                  <a:pt x="1621287" y="2184110"/>
                </a:lnTo>
                <a:lnTo>
                  <a:pt x="1646666" y="2241610"/>
                </a:lnTo>
                <a:lnTo>
                  <a:pt x="1671497" y="2298985"/>
                </a:lnTo>
                <a:lnTo>
                  <a:pt x="1695783" y="2356240"/>
                </a:lnTo>
                <a:lnTo>
                  <a:pt x="1719525" y="2413379"/>
                </a:lnTo>
                <a:lnTo>
                  <a:pt x="1742723" y="2470404"/>
                </a:lnTo>
                <a:lnTo>
                  <a:pt x="1765378" y="2527321"/>
                </a:lnTo>
                <a:lnTo>
                  <a:pt x="1787492" y="2584132"/>
                </a:lnTo>
                <a:lnTo>
                  <a:pt x="1809066" y="2640842"/>
                </a:lnTo>
                <a:lnTo>
                  <a:pt x="1830101" y="2697454"/>
                </a:lnTo>
                <a:lnTo>
                  <a:pt x="1850597" y="2753972"/>
                </a:lnTo>
                <a:lnTo>
                  <a:pt x="1870555" y="2810400"/>
                </a:lnTo>
                <a:lnTo>
                  <a:pt x="1889978" y="2866742"/>
                </a:lnTo>
                <a:lnTo>
                  <a:pt x="1908865" y="2923001"/>
                </a:lnTo>
                <a:lnTo>
                  <a:pt x="1927219" y="2979181"/>
                </a:lnTo>
                <a:lnTo>
                  <a:pt x="1945039" y="3035287"/>
                </a:lnTo>
                <a:lnTo>
                  <a:pt x="1962327" y="3091321"/>
                </a:lnTo>
                <a:lnTo>
                  <a:pt x="1979083" y="3147288"/>
                </a:lnTo>
                <a:lnTo>
                  <a:pt x="1995310" y="3203191"/>
                </a:lnTo>
                <a:lnTo>
                  <a:pt x="2011008" y="3259034"/>
                </a:lnTo>
                <a:lnTo>
                  <a:pt x="2026178" y="3314821"/>
                </a:lnTo>
                <a:lnTo>
                  <a:pt x="2040821" y="3370556"/>
                </a:lnTo>
                <a:lnTo>
                  <a:pt x="2054938" y="3426242"/>
                </a:lnTo>
                <a:lnTo>
                  <a:pt x="2068530" y="3481884"/>
                </a:lnTo>
                <a:lnTo>
                  <a:pt x="2081598" y="3537485"/>
                </a:lnTo>
                <a:lnTo>
                  <a:pt x="2094144" y="3593048"/>
                </a:lnTo>
                <a:lnTo>
                  <a:pt x="2106168" y="3648579"/>
                </a:lnTo>
                <a:lnTo>
                  <a:pt x="2117671" y="3704079"/>
                </a:lnTo>
                <a:lnTo>
                  <a:pt x="2128654" y="3759554"/>
                </a:lnTo>
                <a:lnTo>
                  <a:pt x="2139119" y="3815007"/>
                </a:lnTo>
                <a:lnTo>
                  <a:pt x="2149066" y="3870442"/>
                </a:lnTo>
                <a:lnTo>
                  <a:pt x="2158496" y="3925862"/>
                </a:lnTo>
                <a:lnTo>
                  <a:pt x="2167411" y="3981271"/>
                </a:lnTo>
                <a:lnTo>
                  <a:pt x="2175811" y="4036674"/>
                </a:lnTo>
                <a:lnTo>
                  <a:pt x="2183698" y="4092074"/>
                </a:lnTo>
                <a:lnTo>
                  <a:pt x="2191073" y="4147474"/>
                </a:lnTo>
                <a:lnTo>
                  <a:pt x="2197936" y="4202879"/>
                </a:lnTo>
                <a:lnTo>
                  <a:pt x="2204289" y="4258292"/>
                </a:lnTo>
                <a:lnTo>
                  <a:pt x="2210132" y="4313717"/>
                </a:lnTo>
                <a:lnTo>
                  <a:pt x="2215467" y="4369158"/>
                </a:lnTo>
                <a:lnTo>
                  <a:pt x="2220295" y="4424618"/>
                </a:lnTo>
                <a:lnTo>
                  <a:pt x="2224616" y="4480102"/>
                </a:lnTo>
                <a:lnTo>
                  <a:pt x="2228432" y="4535613"/>
                </a:lnTo>
                <a:lnTo>
                  <a:pt x="2231744" y="4591155"/>
                </a:lnTo>
                <a:lnTo>
                  <a:pt x="2234553" y="4646732"/>
                </a:lnTo>
                <a:lnTo>
                  <a:pt x="2236860" y="4702348"/>
                </a:lnTo>
                <a:lnTo>
                  <a:pt x="2238666" y="4758005"/>
                </a:lnTo>
                <a:lnTo>
                  <a:pt x="2239972" y="4813709"/>
                </a:lnTo>
                <a:lnTo>
                  <a:pt x="2240778" y="4869463"/>
                </a:lnTo>
                <a:lnTo>
                  <a:pt x="2241087" y="4925270"/>
                </a:lnTo>
                <a:lnTo>
                  <a:pt x="2240899" y="4981135"/>
                </a:lnTo>
                <a:lnTo>
                  <a:pt x="2240215" y="5037061"/>
                </a:lnTo>
                <a:lnTo>
                  <a:pt x="2239036" y="5093052"/>
                </a:lnTo>
                <a:lnTo>
                  <a:pt x="2237363" y="5149112"/>
                </a:lnTo>
                <a:lnTo>
                  <a:pt x="2235197" y="5205245"/>
                </a:lnTo>
                <a:lnTo>
                  <a:pt x="2232540" y="5261454"/>
                </a:lnTo>
                <a:lnTo>
                  <a:pt x="2229392" y="5317743"/>
                </a:lnTo>
                <a:lnTo>
                  <a:pt x="2225754" y="5374116"/>
                </a:lnTo>
                <a:lnTo>
                  <a:pt x="2221628" y="5430577"/>
                </a:lnTo>
                <a:lnTo>
                  <a:pt x="2217014" y="5487129"/>
                </a:lnTo>
                <a:lnTo>
                  <a:pt x="2211913" y="5543777"/>
                </a:lnTo>
                <a:lnTo>
                  <a:pt x="2206327" y="5600523"/>
                </a:lnTo>
                <a:lnTo>
                  <a:pt x="2200256" y="5657373"/>
                </a:lnTo>
                <a:lnTo>
                  <a:pt x="2193702" y="5714329"/>
                </a:lnTo>
                <a:lnTo>
                  <a:pt x="2186665" y="5771396"/>
                </a:lnTo>
                <a:lnTo>
                  <a:pt x="2179147" y="5828577"/>
                </a:lnTo>
                <a:lnTo>
                  <a:pt x="2171149" y="5885876"/>
                </a:lnTo>
                <a:lnTo>
                  <a:pt x="2162671" y="5943297"/>
                </a:lnTo>
                <a:lnTo>
                  <a:pt x="2153715" y="6000843"/>
                </a:lnTo>
                <a:lnTo>
                  <a:pt x="2144282" y="6058519"/>
                </a:lnTo>
                <a:lnTo>
                  <a:pt x="2134372" y="6116327"/>
                </a:lnTo>
                <a:lnTo>
                  <a:pt x="2123987" y="6174273"/>
                </a:lnTo>
                <a:lnTo>
                  <a:pt x="2113128" y="6232360"/>
                </a:lnTo>
                <a:lnTo>
                  <a:pt x="2101796" y="6290591"/>
                </a:lnTo>
                <a:lnTo>
                  <a:pt x="2089992" y="6348970"/>
                </a:lnTo>
                <a:lnTo>
                  <a:pt x="2077716" y="6407501"/>
                </a:lnTo>
                <a:lnTo>
                  <a:pt x="2064971" y="6466189"/>
                </a:lnTo>
                <a:lnTo>
                  <a:pt x="2051757" y="6525035"/>
                </a:lnTo>
                <a:lnTo>
                  <a:pt x="2038074" y="6584046"/>
                </a:lnTo>
                <a:lnTo>
                  <a:pt x="2023925" y="6643223"/>
                </a:lnTo>
                <a:lnTo>
                  <a:pt x="2009310" y="6702572"/>
                </a:lnTo>
                <a:lnTo>
                  <a:pt x="1994230" y="6762095"/>
                </a:lnTo>
                <a:lnTo>
                  <a:pt x="1978686" y="6821797"/>
                </a:lnTo>
                <a:lnTo>
                  <a:pt x="1962679" y="6881681"/>
                </a:lnTo>
                <a:lnTo>
                  <a:pt x="1946211" y="6941751"/>
                </a:lnTo>
                <a:lnTo>
                  <a:pt x="1929282" y="7002012"/>
                </a:lnTo>
                <a:lnTo>
                  <a:pt x="1911893" y="7062466"/>
                </a:lnTo>
                <a:lnTo>
                  <a:pt x="1894046" y="7123117"/>
                </a:lnTo>
                <a:lnTo>
                  <a:pt x="1875740" y="7183970"/>
                </a:lnTo>
                <a:lnTo>
                  <a:pt x="1856979" y="7245028"/>
                </a:lnTo>
                <a:lnTo>
                  <a:pt x="1837761" y="7306294"/>
                </a:lnTo>
                <a:lnTo>
                  <a:pt x="1818090" y="7367773"/>
                </a:lnTo>
                <a:lnTo>
                  <a:pt x="1797964" y="7429469"/>
                </a:lnTo>
                <a:lnTo>
                  <a:pt x="1777387" y="7491385"/>
                </a:lnTo>
                <a:lnTo>
                  <a:pt x="1756358" y="7553525"/>
                </a:lnTo>
                <a:lnTo>
                  <a:pt x="1734878" y="7615892"/>
                </a:lnTo>
                <a:lnTo>
                  <a:pt x="1712949" y="7678491"/>
                </a:lnTo>
                <a:lnTo>
                  <a:pt x="1690572" y="7741326"/>
                </a:lnTo>
                <a:lnTo>
                  <a:pt x="1667748" y="7804399"/>
                </a:lnTo>
                <a:lnTo>
                  <a:pt x="1644477" y="7867716"/>
                </a:lnTo>
                <a:lnTo>
                  <a:pt x="1620761" y="7931279"/>
                </a:lnTo>
                <a:lnTo>
                  <a:pt x="1596601" y="7995093"/>
                </a:lnTo>
                <a:lnTo>
                  <a:pt x="1571998" y="8059160"/>
                </a:lnTo>
                <a:lnTo>
                  <a:pt x="1546952" y="8123486"/>
                </a:lnTo>
                <a:lnTo>
                  <a:pt x="1521466" y="8188074"/>
                </a:lnTo>
                <a:lnTo>
                  <a:pt x="1495539" y="8252927"/>
                </a:lnTo>
                <a:lnTo>
                  <a:pt x="1469174" y="8318050"/>
                </a:lnTo>
                <a:lnTo>
                  <a:pt x="1442371" y="8383446"/>
                </a:lnTo>
                <a:lnTo>
                  <a:pt x="1415130" y="8449119"/>
                </a:lnTo>
                <a:lnTo>
                  <a:pt x="1387454" y="8515072"/>
                </a:lnTo>
                <a:lnTo>
                  <a:pt x="1359343" y="8581311"/>
                </a:lnTo>
                <a:lnTo>
                  <a:pt x="1330798" y="8647837"/>
                </a:lnTo>
                <a:lnTo>
                  <a:pt x="1301820" y="8714655"/>
                </a:lnTo>
                <a:lnTo>
                  <a:pt x="1272411" y="8781770"/>
                </a:lnTo>
                <a:lnTo>
                  <a:pt x="1242571" y="8849184"/>
                </a:lnTo>
                <a:lnTo>
                  <a:pt x="1212301" y="8916902"/>
                </a:lnTo>
                <a:lnTo>
                  <a:pt x="1181602" y="8984926"/>
                </a:lnTo>
                <a:lnTo>
                  <a:pt x="1150476" y="9053262"/>
                </a:lnTo>
                <a:lnTo>
                  <a:pt x="1118923" y="9121913"/>
                </a:lnTo>
                <a:lnTo>
                  <a:pt x="1086945" y="9190882"/>
                </a:lnTo>
                <a:lnTo>
                  <a:pt x="1054542" y="9260173"/>
                </a:lnTo>
                <a:lnTo>
                  <a:pt x="1021716" y="9329791"/>
                </a:lnTo>
                <a:lnTo>
                  <a:pt x="988467" y="9399739"/>
                </a:lnTo>
                <a:lnTo>
                  <a:pt x="954797" y="9470020"/>
                </a:lnTo>
                <a:lnTo>
                  <a:pt x="920706" y="9540639"/>
                </a:lnTo>
                <a:lnTo>
                  <a:pt x="886196" y="9611599"/>
                </a:lnTo>
                <a:lnTo>
                  <a:pt x="851268" y="9682904"/>
                </a:lnTo>
                <a:lnTo>
                  <a:pt x="815923" y="9754558"/>
                </a:lnTo>
                <a:lnTo>
                  <a:pt x="780161" y="9826565"/>
                </a:lnTo>
                <a:lnTo>
                  <a:pt x="743984" y="9898928"/>
                </a:lnTo>
                <a:lnTo>
                  <a:pt x="707393" y="9971652"/>
                </a:lnTo>
                <a:lnTo>
                  <a:pt x="670388" y="10044739"/>
                </a:lnTo>
                <a:lnTo>
                  <a:pt x="632972" y="10118194"/>
                </a:lnTo>
                <a:lnTo>
                  <a:pt x="595145" y="10192021"/>
                </a:lnTo>
                <a:lnTo>
                  <a:pt x="556907" y="10266223"/>
                </a:lnTo>
                <a:lnTo>
                  <a:pt x="518261" y="10340804"/>
                </a:lnTo>
                <a:lnTo>
                  <a:pt x="439745" y="10491120"/>
                </a:lnTo>
                <a:lnTo>
                  <a:pt x="359605" y="10642997"/>
                </a:lnTo>
                <a:lnTo>
                  <a:pt x="277851" y="10796466"/>
                </a:lnTo>
                <a:lnTo>
                  <a:pt x="194489" y="10951558"/>
                </a:lnTo>
                <a:lnTo>
                  <a:pt x="109528" y="11108302"/>
                </a:lnTo>
                <a:lnTo>
                  <a:pt x="0" y="11308556"/>
                </a:lnTo>
                <a:lnTo>
                  <a:pt x="12025743" y="11308556"/>
                </a:lnTo>
                <a:lnTo>
                  <a:pt x="12025743" y="0"/>
                </a:lnTo>
                <a:close/>
              </a:path>
            </a:pathLst>
          </a:custGeom>
          <a:solidFill>
            <a:srgbClr val="FFFFFF"/>
          </a:solidFill>
        </p:spPr>
        <p:txBody>
          <a:bodyPr wrap="square" lIns="0" tIns="0" rIns="0" bIns="0" rtlCol="0"/>
          <a:lstStyle/>
          <a:p>
            <a:pPr algn="l" rtl="0"/>
            <a:endParaRPr/>
          </a:p>
        </p:txBody>
      </p:sp>
      <p:sp>
        <p:nvSpPr>
          <p:cNvPr id="4" name="object 4"/>
          <p:cNvSpPr txBox="1"/>
          <p:nvPr/>
        </p:nvSpPr>
        <p:spPr>
          <a:xfrm>
            <a:off x="11195050" y="332619"/>
            <a:ext cx="6258560" cy="520014"/>
          </a:xfrm>
          <a:prstGeom prst="rect">
            <a:avLst/>
          </a:prstGeom>
        </p:spPr>
        <p:txBody>
          <a:bodyPr vert="horz" wrap="square" lIns="0" tIns="12065" rIns="0" bIns="0" rtlCol="0">
            <a:spAutoFit/>
          </a:bodyPr>
          <a:lstStyle/>
          <a:p>
            <a:pPr marL="12700">
              <a:lnSpc>
                <a:spcPct val="100000"/>
              </a:lnSpc>
              <a:spcBef>
                <a:spcPts val="3510"/>
              </a:spcBef>
            </a:pPr>
            <a:r>
              <a:rPr sz="3300" b="1" dirty="0">
                <a:solidFill>
                  <a:srgbClr val="FA5A00"/>
                </a:solidFill>
                <a:latin typeface="Open Sans"/>
                <a:cs typeface="Open Sans"/>
              </a:rPr>
              <a:t>Das</a:t>
            </a:r>
            <a:r>
              <a:rPr sz="3300" b="1" spc="-140" dirty="0">
                <a:solidFill>
                  <a:srgbClr val="FA5A00"/>
                </a:solidFill>
                <a:latin typeface="Open Sans"/>
                <a:cs typeface="Open Sans"/>
              </a:rPr>
              <a:t> </a:t>
            </a:r>
            <a:r>
              <a:rPr sz="3300" b="1" spc="-20" dirty="0" err="1">
                <a:solidFill>
                  <a:srgbClr val="FA5A00"/>
                </a:solidFill>
                <a:latin typeface="Open Sans"/>
                <a:cs typeface="Open Sans"/>
              </a:rPr>
              <a:t>bringst</a:t>
            </a:r>
            <a:r>
              <a:rPr sz="3300" b="1" spc="-135" dirty="0">
                <a:solidFill>
                  <a:srgbClr val="FA5A00"/>
                </a:solidFill>
                <a:latin typeface="Open Sans"/>
                <a:cs typeface="Open Sans"/>
              </a:rPr>
              <a:t> </a:t>
            </a:r>
            <a:r>
              <a:rPr sz="3300" b="1" dirty="0">
                <a:solidFill>
                  <a:srgbClr val="FA5A00"/>
                </a:solidFill>
                <a:latin typeface="Open Sans"/>
                <a:cs typeface="Open Sans"/>
              </a:rPr>
              <a:t>du</a:t>
            </a:r>
            <a:r>
              <a:rPr sz="3300" b="1" spc="-135" dirty="0">
                <a:solidFill>
                  <a:srgbClr val="FA5A00"/>
                </a:solidFill>
                <a:latin typeface="Open Sans"/>
                <a:cs typeface="Open Sans"/>
              </a:rPr>
              <a:t> </a:t>
            </a:r>
            <a:r>
              <a:rPr sz="3300" b="1" spc="-25" dirty="0" err="1">
                <a:solidFill>
                  <a:srgbClr val="FA5A00"/>
                </a:solidFill>
                <a:latin typeface="Open Sans"/>
                <a:cs typeface="Open Sans"/>
              </a:rPr>
              <a:t>mit</a:t>
            </a:r>
            <a:endParaRPr sz="3300" dirty="0">
              <a:solidFill>
                <a:srgbClr val="FA5A00"/>
              </a:solidFill>
              <a:latin typeface="Open Sans"/>
              <a:cs typeface="Open Sans"/>
            </a:endParaRPr>
          </a:p>
        </p:txBody>
      </p:sp>
      <p:sp>
        <p:nvSpPr>
          <p:cNvPr id="5" name="object 5"/>
          <p:cNvSpPr txBox="1"/>
          <p:nvPr/>
        </p:nvSpPr>
        <p:spPr>
          <a:xfrm>
            <a:off x="297624" y="3259190"/>
            <a:ext cx="9220200" cy="4444165"/>
          </a:xfrm>
          <a:prstGeom prst="rect">
            <a:avLst/>
          </a:prstGeom>
        </p:spPr>
        <p:txBody>
          <a:bodyPr vert="horz" wrap="square" lIns="0" tIns="12065" rIns="0" bIns="0" rtlCol="0">
            <a:spAutoFit/>
          </a:bodyPr>
          <a:lstStyle/>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Erstellung und Pflege von Schalt-, Stromlauf- und Verdrahtungsplänen</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Planung und Auslegung elektrischer Komponenten und Systeme</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Auswahl und technische Bewertung geeigneter elektrotechnischer Komponenten</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Integration und Inbetriebnahme elektrischer und elektronischer Baugruppen</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Aufbau und Verdrahtung von Prototypen und Versuchsaufbauten</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Durchführung elektrischer Messungen sowie Funktions- und Sicherheitstests</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Entwicklung und Umsetzung geeigneter Prüfkonzepte</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Systematische Analyse und Behebung elektrischer und elektronischer Fehler</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Sicherstellung relevanter elektrotechnischer Normen und Sicherheitsanforderungen</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 Technische Unterstützung von Produktion und Service</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Optimierung von Montage-, Verdrahtungs- und Prüfprozessen</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Erstellung technischer Dokumentationen, Stücklisten sowie Arbeits- und Prüfanweisungen</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Zusammenarbeit mit Entwicklung und Qualitätsmanagement bei der Weiterentwicklung unserer Produkte</a:t>
            </a:r>
          </a:p>
          <a:p>
            <a:pPr marL="285750" lvl="0" indent="-285750" algn="just">
              <a:buFont typeface="Wingdings" panose="05000000000000000000" pitchFamily="2" charset="2"/>
              <a:buChar char="Ø"/>
            </a:pPr>
            <a:r>
              <a:rPr lang="de-DE" sz="1800" dirty="0">
                <a:solidFill>
                  <a:schemeClr val="bg1"/>
                </a:solidFill>
                <a:effectLst/>
                <a:latin typeface="Exo 2 Light" pitchFamily="2" charset="0"/>
                <a:ea typeface="Calibri" panose="020F0502020204030204" pitchFamily="34" charset="0"/>
                <a:cs typeface="Cambria" panose="02040503050406030204" pitchFamily="18" charset="0"/>
              </a:rPr>
              <a:t>Durchführung von Inbetriebnahmen und technischen Einsätzen bei Kunden und Partnern – gelegentlich auch im Ausland</a:t>
            </a:r>
            <a:endParaRPr lang="de-DE" dirty="0">
              <a:solidFill>
                <a:schemeClr val="bg1"/>
              </a:solidFill>
              <a:latin typeface="Exo 2 Light" pitchFamily="2" charset="0"/>
              <a:ea typeface="Calibri" panose="020F0502020204030204" pitchFamily="34" charset="0"/>
            </a:endParaRPr>
          </a:p>
        </p:txBody>
      </p:sp>
      <p:sp>
        <p:nvSpPr>
          <p:cNvPr id="7" name="object 7"/>
          <p:cNvSpPr txBox="1"/>
          <p:nvPr/>
        </p:nvSpPr>
        <p:spPr>
          <a:xfrm>
            <a:off x="11195050" y="1146319"/>
            <a:ext cx="8305800" cy="7537960"/>
          </a:xfrm>
          <a:prstGeom prst="rect">
            <a:avLst/>
          </a:prstGeom>
        </p:spPr>
        <p:txBody>
          <a:bodyPr vert="horz" wrap="square" lIns="0" tIns="104139" rIns="0" bIns="0" rtlCol="0">
            <a:spAutoFit/>
          </a:bodyPr>
          <a:lstStyle/>
          <a:p>
            <a:pPr lvl="0" algn="just">
              <a:spcAft>
                <a:spcPts val="75"/>
              </a:spcAft>
            </a:pPr>
            <a:r>
              <a:rPr lang="de-DE" sz="1800" b="1" dirty="0">
                <a:solidFill>
                  <a:schemeClr val="tx1"/>
                </a:solidFill>
                <a:effectLst/>
                <a:latin typeface="Exo 2 Light" pitchFamily="2" charset="0"/>
                <a:ea typeface="Calibri" panose="020F0502020204030204" pitchFamily="34" charset="0"/>
                <a:cs typeface="Cambria" panose="02040503050406030204" pitchFamily="18" charset="0"/>
              </a:rPr>
              <a:t>Fachlich &amp; organisatorisch</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Abgeschlossene Ausbildung im Bereich Elektrotechnik, Elektronik oder Mechatronik, idealerweise mit Weiterbildung zum Meister oder Techniker</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Mehrjährige praktische Berufserfahrung im Bereich Elektrotechnik, Anlagenbau, Automatisierung oder Systemintegration</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Gute Kenntnisse in der Erstellung und Bearbeitung von Schalt- und Stromlaufplänen</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Erfahrung mit Elektro-CAD-/CAE-Systemen, z. B. EPLAN oder WSCAD</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Gute Kenntnisse in Steuerungs-, Sensor- und Automatisierungstechnik sowie im Zusammenspiel elektrischer und elektronischer Komponenten</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Praktische Erfahrung in Aufbau, Verdrahtung, Prüfung und Inbetriebnahme elektrischer Systeme und Baugruppen</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Sicherer Umgang mit elektrischen Mess- und Prüfmitteln sowie Kenntnisse relevanter elektrotechnischer Normen und Sicherheitsanforderungen</a:t>
            </a:r>
          </a:p>
          <a:p>
            <a:pPr marL="285750" lvl="0" indent="-285750" algn="just">
              <a:spcAft>
                <a:spcPts val="75"/>
              </a:spcAft>
              <a:buFont typeface="Wingdings" panose="05000000000000000000" pitchFamily="2" charset="2"/>
              <a:buChar char="Ø"/>
            </a:pPr>
            <a:endParaRPr lang="de-DE" sz="1800" dirty="0">
              <a:solidFill>
                <a:schemeClr val="tx1"/>
              </a:solidFill>
              <a:effectLst/>
              <a:latin typeface="Exo 2 Light" pitchFamily="2" charset="0"/>
              <a:ea typeface="Calibri" panose="020F0502020204030204" pitchFamily="34" charset="0"/>
              <a:cs typeface="Cambria" panose="02040503050406030204" pitchFamily="18" charset="0"/>
            </a:endParaRPr>
          </a:p>
          <a:p>
            <a:pPr marL="285750" lvl="0" indent="-285750" algn="just">
              <a:spcAft>
                <a:spcPts val="75"/>
              </a:spcAft>
              <a:buFont typeface="Wingdings" panose="05000000000000000000" pitchFamily="2" charset="2"/>
              <a:buChar char="Ø"/>
            </a:pPr>
            <a:r>
              <a:rPr lang="de-DE" sz="1800" b="1" dirty="0">
                <a:solidFill>
                  <a:schemeClr val="tx1"/>
                </a:solidFill>
                <a:effectLst/>
                <a:latin typeface="Exo 2 Light" pitchFamily="2" charset="0"/>
                <a:ea typeface="Calibri" panose="020F0502020204030204" pitchFamily="34" charset="0"/>
                <a:cs typeface="Cambria" panose="02040503050406030204" pitchFamily="18" charset="0"/>
              </a:rPr>
              <a:t>Arbeitsweise</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Strukturierte, sorgfältige und eigenständige Arbeitsweise</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Analytisches Denkvermögen und Freude an der systematischen Fehlersuche</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Hohes Qualitäts- und Sicherheitsbewusstsein sowie lösungsorientiertes Handeln</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Bereitschaft zu praktischer Arbeit direkt an unseren Systemen sowie zu gelegentlichen Dienstreisen im In- und Ausland</a:t>
            </a:r>
          </a:p>
          <a:p>
            <a:pPr marL="285750" lvl="0" indent="-285750" algn="just">
              <a:spcAft>
                <a:spcPts val="75"/>
              </a:spcAft>
              <a:buFont typeface="Wingdings" panose="05000000000000000000" pitchFamily="2" charset="2"/>
              <a:buChar char="Ø"/>
            </a:pPr>
            <a:endParaRPr lang="de-DE" sz="1800" dirty="0">
              <a:solidFill>
                <a:schemeClr val="tx1"/>
              </a:solidFill>
              <a:effectLst/>
              <a:latin typeface="Exo 2 Light" pitchFamily="2" charset="0"/>
              <a:ea typeface="Calibri" panose="020F0502020204030204" pitchFamily="34" charset="0"/>
              <a:cs typeface="Cambria" panose="02040503050406030204" pitchFamily="18" charset="0"/>
            </a:endParaRPr>
          </a:p>
          <a:p>
            <a:pPr marL="285750" lvl="0" indent="-285750" algn="just">
              <a:spcAft>
                <a:spcPts val="75"/>
              </a:spcAft>
              <a:buFont typeface="Wingdings" panose="05000000000000000000" pitchFamily="2" charset="2"/>
              <a:buChar char="Ø"/>
            </a:pPr>
            <a:r>
              <a:rPr lang="de-DE" sz="1800" b="1" dirty="0">
                <a:solidFill>
                  <a:schemeClr val="tx1"/>
                </a:solidFill>
                <a:effectLst/>
                <a:latin typeface="Exo 2 Light" pitchFamily="2" charset="0"/>
                <a:ea typeface="Calibri" panose="020F0502020204030204" pitchFamily="34" charset="0"/>
                <a:cs typeface="Cambria" panose="02040503050406030204" pitchFamily="18" charset="0"/>
              </a:rPr>
              <a:t>Persönliche Eigenschaften</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Teamfähigkeit und Kommunikationsstärke</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Eigeninitiative und Verantwortungsbewusstsein</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Ausgeprägtes technisches Verständnis und Hands-on-Mentalität</a:t>
            </a:r>
          </a:p>
          <a:p>
            <a:pPr marL="285750" lvl="0" indent="-285750" algn="just">
              <a:spcAft>
                <a:spcPts val="75"/>
              </a:spcAft>
              <a:buFont typeface="Wingdings" panose="05000000000000000000" pitchFamily="2" charset="2"/>
              <a:buChar char="Ø"/>
            </a:pPr>
            <a:r>
              <a:rPr lang="de-DE" sz="1800" dirty="0">
                <a:solidFill>
                  <a:schemeClr val="tx1"/>
                </a:solidFill>
                <a:effectLst/>
                <a:latin typeface="Exo 2 Light" pitchFamily="2" charset="0"/>
                <a:ea typeface="Calibri" panose="020F0502020204030204" pitchFamily="34" charset="0"/>
                <a:cs typeface="Cambria" panose="02040503050406030204" pitchFamily="18" charset="0"/>
              </a:rPr>
              <a:t>Gute Deutsch- und Englischkenntnisse</a:t>
            </a:r>
            <a:endParaRPr lang="de-DE" dirty="0">
              <a:solidFill>
                <a:schemeClr val="tx1"/>
              </a:solidFill>
              <a:latin typeface="Open Sans"/>
              <a:cs typeface="Open Sans"/>
            </a:endParaRPr>
          </a:p>
        </p:txBody>
      </p:sp>
      <p:sp>
        <p:nvSpPr>
          <p:cNvPr id="6" name="object 6"/>
          <p:cNvSpPr txBox="1"/>
          <p:nvPr/>
        </p:nvSpPr>
        <p:spPr>
          <a:xfrm>
            <a:off x="287427" y="2062604"/>
            <a:ext cx="5618480" cy="520014"/>
          </a:xfrm>
          <a:prstGeom prst="rect">
            <a:avLst/>
          </a:prstGeom>
        </p:spPr>
        <p:txBody>
          <a:bodyPr vert="horz" wrap="square" lIns="0" tIns="12065" rIns="0" bIns="0" rtlCol="0">
            <a:spAutoFit/>
          </a:bodyPr>
          <a:lstStyle/>
          <a:p>
            <a:pPr marL="12700">
              <a:lnSpc>
                <a:spcPct val="100000"/>
              </a:lnSpc>
              <a:spcBef>
                <a:spcPts val="95"/>
              </a:spcBef>
            </a:pPr>
            <a:r>
              <a:rPr sz="3300" b="1" spc="-20" dirty="0" err="1">
                <a:solidFill>
                  <a:schemeClr val="bg1"/>
                </a:solidFill>
                <a:latin typeface="Open Sans"/>
                <a:cs typeface="Open Sans"/>
              </a:rPr>
              <a:t>Deine</a:t>
            </a:r>
            <a:r>
              <a:rPr sz="3300" b="1" spc="-140" dirty="0">
                <a:solidFill>
                  <a:schemeClr val="bg1"/>
                </a:solidFill>
                <a:latin typeface="Open Sans"/>
                <a:cs typeface="Open Sans"/>
              </a:rPr>
              <a:t> </a:t>
            </a:r>
            <a:r>
              <a:rPr sz="3300" b="1" spc="-45" dirty="0" err="1">
                <a:solidFill>
                  <a:schemeClr val="bg1"/>
                </a:solidFill>
                <a:latin typeface="Open Sans"/>
                <a:cs typeface="Open Sans"/>
              </a:rPr>
              <a:t>Hauptaufgaben</a:t>
            </a:r>
            <a:endParaRPr sz="3300" dirty="0">
              <a:solidFill>
                <a:schemeClr val="bg1"/>
              </a:solidFill>
              <a:latin typeface="Open Sans"/>
              <a:cs typeface="Open Sans"/>
            </a:endParaRPr>
          </a:p>
        </p:txBody>
      </p:sp>
      <p:grpSp>
        <p:nvGrpSpPr>
          <p:cNvPr id="10" name="object 10"/>
          <p:cNvGrpSpPr>
            <a:grpSpLocks noGrp="1" noUngrp="1" noRot="1" noMove="1" noResize="1"/>
          </p:cNvGrpSpPr>
          <p:nvPr/>
        </p:nvGrpSpPr>
        <p:grpSpPr>
          <a:xfrm>
            <a:off x="0" y="9149739"/>
            <a:ext cx="19805650" cy="2159134"/>
            <a:chOff x="0" y="9149739"/>
            <a:chExt cx="19805650" cy="2159134"/>
          </a:xfrm>
        </p:grpSpPr>
        <p:sp>
          <p:nvSpPr>
            <p:cNvPr id="11" name="object 11"/>
            <p:cNvSpPr>
              <a:spLocks noGrp="1" noRot="1" noMove="1" noResize="1" noEditPoints="1" noAdjustHandles="1" noChangeArrowheads="1" noChangeShapeType="1"/>
            </p:cNvSpPr>
            <p:nvPr/>
          </p:nvSpPr>
          <p:spPr>
            <a:xfrm>
              <a:off x="0" y="9149739"/>
              <a:ext cx="19805650" cy="2159134"/>
            </a:xfrm>
            <a:custGeom>
              <a:avLst/>
              <a:gdLst/>
              <a:ahLst/>
              <a:cxnLst/>
              <a:rect l="l" t="t" r="r" b="b"/>
              <a:pathLst>
                <a:path w="20104100" h="2513329">
                  <a:moveTo>
                    <a:pt x="20104099" y="0"/>
                  </a:moveTo>
                  <a:lnTo>
                    <a:pt x="0" y="0"/>
                  </a:lnTo>
                  <a:lnTo>
                    <a:pt x="0" y="2513012"/>
                  </a:lnTo>
                  <a:lnTo>
                    <a:pt x="20104099" y="2513012"/>
                  </a:lnTo>
                  <a:lnTo>
                    <a:pt x="20104099" y="0"/>
                  </a:lnTo>
                  <a:close/>
                </a:path>
              </a:pathLst>
            </a:custGeom>
            <a:solidFill>
              <a:srgbClr val="F1F2F2"/>
            </a:solidFill>
          </p:spPr>
          <p:txBody>
            <a:bodyPr wrap="square" lIns="0" tIns="0" rIns="0" bIns="0" rtlCol="0"/>
            <a:lstStyle/>
            <a:p>
              <a:endParaRPr/>
            </a:p>
          </p:txBody>
        </p:sp>
        <p:sp>
          <p:nvSpPr>
            <p:cNvPr id="12" name="object 12"/>
            <p:cNvSpPr>
              <a:spLocks noGrp="1" noRot="1" noMove="1" noResize="1" noEditPoints="1" noAdjustHandles="1" noChangeArrowheads="1" noChangeShapeType="1"/>
            </p:cNvSpPr>
            <p:nvPr/>
          </p:nvSpPr>
          <p:spPr>
            <a:xfrm>
              <a:off x="1361217" y="9637968"/>
              <a:ext cx="636270" cy="636270"/>
            </a:xfrm>
            <a:custGeom>
              <a:avLst/>
              <a:gdLst/>
              <a:ahLst/>
              <a:cxnLst/>
              <a:rect l="l" t="t" r="r" b="b"/>
              <a:pathLst>
                <a:path w="636269" h="636270">
                  <a:moveTo>
                    <a:pt x="553438" y="0"/>
                  </a:moveTo>
                  <a:lnTo>
                    <a:pt x="82657" y="0"/>
                  </a:lnTo>
                  <a:lnTo>
                    <a:pt x="50557" y="6524"/>
                  </a:lnTo>
                  <a:lnTo>
                    <a:pt x="24275" y="24289"/>
                  </a:lnTo>
                  <a:lnTo>
                    <a:pt x="6520" y="50579"/>
                  </a:lnTo>
                  <a:lnTo>
                    <a:pt x="0" y="82678"/>
                  </a:lnTo>
                  <a:lnTo>
                    <a:pt x="0" y="553459"/>
                  </a:lnTo>
                  <a:lnTo>
                    <a:pt x="6520" y="585550"/>
                  </a:lnTo>
                  <a:lnTo>
                    <a:pt x="24275" y="611833"/>
                  </a:lnTo>
                  <a:lnTo>
                    <a:pt x="50557" y="629593"/>
                  </a:lnTo>
                  <a:lnTo>
                    <a:pt x="82657" y="636116"/>
                  </a:lnTo>
                  <a:lnTo>
                    <a:pt x="553438" y="636116"/>
                  </a:lnTo>
                  <a:lnTo>
                    <a:pt x="585535" y="629593"/>
                  </a:lnTo>
                  <a:lnTo>
                    <a:pt x="611821" y="611833"/>
                  </a:lnTo>
                  <a:lnTo>
                    <a:pt x="629582" y="585550"/>
                  </a:lnTo>
                  <a:lnTo>
                    <a:pt x="636106" y="553459"/>
                  </a:lnTo>
                  <a:lnTo>
                    <a:pt x="636106" y="82678"/>
                  </a:lnTo>
                  <a:lnTo>
                    <a:pt x="629582" y="50579"/>
                  </a:lnTo>
                  <a:lnTo>
                    <a:pt x="611821" y="24289"/>
                  </a:lnTo>
                  <a:lnTo>
                    <a:pt x="585535" y="6524"/>
                  </a:lnTo>
                  <a:lnTo>
                    <a:pt x="553438" y="0"/>
                  </a:lnTo>
                  <a:close/>
                </a:path>
              </a:pathLst>
            </a:custGeom>
            <a:solidFill>
              <a:srgbClr val="FF5A00"/>
            </a:solidFill>
          </p:spPr>
          <p:txBody>
            <a:bodyPr wrap="square" lIns="0" tIns="0" rIns="0" bIns="0" rtlCol="0"/>
            <a:lstStyle/>
            <a:p>
              <a:endParaRPr/>
            </a:p>
          </p:txBody>
        </p:sp>
        <p:pic>
          <p:nvPicPr>
            <p:cNvPr id="13" name="object 13"/>
            <p:cNvPicPr>
              <a:picLocks noGrp="1" noRot="1" noMove="1" noResize="1" noEditPoints="1" noAdjustHandles="1" noChangeArrowheads="1" noChangeShapeType="1" noCrop="1"/>
            </p:cNvPicPr>
            <p:nvPr/>
          </p:nvPicPr>
          <p:blipFill>
            <a:blip r:embed="rId3" cstate="print"/>
            <a:stretch>
              <a:fillRect/>
            </a:stretch>
          </p:blipFill>
          <p:spPr>
            <a:xfrm>
              <a:off x="1558367" y="10062665"/>
              <a:ext cx="234621" cy="66929"/>
            </a:xfrm>
            <a:prstGeom prst="rect">
              <a:avLst/>
            </a:prstGeom>
          </p:spPr>
        </p:pic>
        <p:sp>
          <p:nvSpPr>
            <p:cNvPr id="14" name="object 14"/>
            <p:cNvSpPr>
              <a:spLocks noGrp="1" noRot="1" noMove="1" noResize="1" noEditPoints="1" noAdjustHandles="1" noChangeArrowheads="1" noChangeShapeType="1"/>
            </p:cNvSpPr>
            <p:nvPr/>
          </p:nvSpPr>
          <p:spPr>
            <a:xfrm>
              <a:off x="1509915" y="9711594"/>
              <a:ext cx="356235" cy="488950"/>
            </a:xfrm>
            <a:custGeom>
              <a:avLst/>
              <a:gdLst/>
              <a:ahLst/>
              <a:cxnLst/>
              <a:rect l="l" t="t" r="r" b="b"/>
              <a:pathLst>
                <a:path w="356235" h="488950">
                  <a:moveTo>
                    <a:pt x="283070" y="117475"/>
                  </a:moveTo>
                  <a:lnTo>
                    <a:pt x="278053" y="112458"/>
                  </a:lnTo>
                  <a:lnTo>
                    <a:pt x="53467" y="112458"/>
                  </a:lnTo>
                  <a:lnTo>
                    <a:pt x="48450" y="117475"/>
                  </a:lnTo>
                  <a:lnTo>
                    <a:pt x="48450" y="174371"/>
                  </a:lnTo>
                  <a:lnTo>
                    <a:pt x="53467" y="179387"/>
                  </a:lnTo>
                  <a:lnTo>
                    <a:pt x="278053" y="179387"/>
                  </a:lnTo>
                  <a:lnTo>
                    <a:pt x="283070" y="174371"/>
                  </a:lnTo>
                  <a:lnTo>
                    <a:pt x="283070" y="168186"/>
                  </a:lnTo>
                  <a:lnTo>
                    <a:pt x="283070" y="117475"/>
                  </a:lnTo>
                  <a:close/>
                </a:path>
                <a:path w="356235" h="488950">
                  <a:moveTo>
                    <a:pt x="331520" y="69926"/>
                  </a:moveTo>
                  <a:lnTo>
                    <a:pt x="329285" y="58877"/>
                  </a:lnTo>
                  <a:lnTo>
                    <a:pt x="323189" y="49847"/>
                  </a:lnTo>
                  <a:lnTo>
                    <a:pt x="314159" y="43751"/>
                  </a:lnTo>
                  <a:lnTo>
                    <a:pt x="303123" y="41516"/>
                  </a:lnTo>
                  <a:lnTo>
                    <a:pt x="256489" y="41516"/>
                  </a:lnTo>
                  <a:lnTo>
                    <a:pt x="256489" y="5016"/>
                  </a:lnTo>
                  <a:lnTo>
                    <a:pt x="251472" y="0"/>
                  </a:lnTo>
                  <a:lnTo>
                    <a:pt x="80035" y="0"/>
                  </a:lnTo>
                  <a:lnTo>
                    <a:pt x="75018" y="5016"/>
                  </a:lnTo>
                  <a:lnTo>
                    <a:pt x="75018" y="41516"/>
                  </a:lnTo>
                  <a:lnTo>
                    <a:pt x="28384" y="41516"/>
                  </a:lnTo>
                  <a:lnTo>
                    <a:pt x="17348" y="43751"/>
                  </a:lnTo>
                  <a:lnTo>
                    <a:pt x="8318" y="49847"/>
                  </a:lnTo>
                  <a:lnTo>
                    <a:pt x="2235" y="58877"/>
                  </a:lnTo>
                  <a:lnTo>
                    <a:pt x="0" y="69926"/>
                  </a:lnTo>
                  <a:lnTo>
                    <a:pt x="0" y="460502"/>
                  </a:lnTo>
                  <a:lnTo>
                    <a:pt x="2235" y="471551"/>
                  </a:lnTo>
                  <a:lnTo>
                    <a:pt x="8318" y="480580"/>
                  </a:lnTo>
                  <a:lnTo>
                    <a:pt x="17348" y="486676"/>
                  </a:lnTo>
                  <a:lnTo>
                    <a:pt x="28384" y="488911"/>
                  </a:lnTo>
                  <a:lnTo>
                    <a:pt x="303123" y="488911"/>
                  </a:lnTo>
                  <a:lnTo>
                    <a:pt x="314159" y="486676"/>
                  </a:lnTo>
                  <a:lnTo>
                    <a:pt x="323189" y="480580"/>
                  </a:lnTo>
                  <a:lnTo>
                    <a:pt x="329285" y="471551"/>
                  </a:lnTo>
                  <a:lnTo>
                    <a:pt x="331520" y="460502"/>
                  </a:lnTo>
                  <a:lnTo>
                    <a:pt x="331520" y="338010"/>
                  </a:lnTo>
                  <a:lnTo>
                    <a:pt x="314591" y="338010"/>
                  </a:lnTo>
                  <a:lnTo>
                    <a:pt x="314591" y="460502"/>
                  </a:lnTo>
                  <a:lnTo>
                    <a:pt x="314591" y="466839"/>
                  </a:lnTo>
                  <a:lnTo>
                    <a:pt x="309448" y="471970"/>
                  </a:lnTo>
                  <a:lnTo>
                    <a:pt x="22072" y="471970"/>
                  </a:lnTo>
                  <a:lnTo>
                    <a:pt x="16941" y="466839"/>
                  </a:lnTo>
                  <a:lnTo>
                    <a:pt x="16941" y="63601"/>
                  </a:lnTo>
                  <a:lnTo>
                    <a:pt x="22072" y="58458"/>
                  </a:lnTo>
                  <a:lnTo>
                    <a:pt x="309448" y="58458"/>
                  </a:lnTo>
                  <a:lnTo>
                    <a:pt x="314591" y="63601"/>
                  </a:lnTo>
                  <a:lnTo>
                    <a:pt x="314591" y="192455"/>
                  </a:lnTo>
                  <a:lnTo>
                    <a:pt x="331520" y="192455"/>
                  </a:lnTo>
                  <a:lnTo>
                    <a:pt x="331520" y="69926"/>
                  </a:lnTo>
                  <a:close/>
                </a:path>
                <a:path w="356235" h="488950">
                  <a:moveTo>
                    <a:pt x="356235" y="236778"/>
                  </a:moveTo>
                  <a:lnTo>
                    <a:pt x="351218" y="231762"/>
                  </a:lnTo>
                  <a:lnTo>
                    <a:pt x="345033" y="231762"/>
                  </a:lnTo>
                  <a:lnTo>
                    <a:pt x="126606" y="231762"/>
                  </a:lnTo>
                  <a:lnTo>
                    <a:pt x="121589" y="236778"/>
                  </a:lnTo>
                  <a:lnTo>
                    <a:pt x="121589" y="293674"/>
                  </a:lnTo>
                  <a:lnTo>
                    <a:pt x="126606" y="298691"/>
                  </a:lnTo>
                  <a:lnTo>
                    <a:pt x="351218" y="298691"/>
                  </a:lnTo>
                  <a:lnTo>
                    <a:pt x="356235" y="293674"/>
                  </a:lnTo>
                  <a:lnTo>
                    <a:pt x="356235" y="236778"/>
                  </a:lnTo>
                  <a:close/>
                </a:path>
              </a:pathLst>
            </a:custGeom>
            <a:solidFill>
              <a:srgbClr val="FFFFFF"/>
            </a:solidFill>
          </p:spPr>
          <p:txBody>
            <a:bodyPr wrap="square" lIns="0" tIns="0" rIns="0" bIns="0" rtlCol="0"/>
            <a:lstStyle/>
            <a:p>
              <a:endParaRPr/>
            </a:p>
          </p:txBody>
        </p:sp>
        <p:pic>
          <p:nvPicPr>
            <p:cNvPr id="15" name="object 15"/>
            <p:cNvPicPr>
              <a:picLocks noGrp="1" noRot="1" noMove="1" noResize="1" noEditPoints="1" noAdjustHandles="1" noChangeArrowheads="1" noChangeShapeType="1" noCrop="1"/>
            </p:cNvPicPr>
            <p:nvPr/>
          </p:nvPicPr>
          <p:blipFill>
            <a:blip r:embed="rId4" cstate="print"/>
            <a:stretch>
              <a:fillRect/>
            </a:stretch>
          </p:blipFill>
          <p:spPr>
            <a:xfrm>
              <a:off x="2102395" y="9698485"/>
              <a:ext cx="1079110" cy="509699"/>
            </a:xfrm>
            <a:prstGeom prst="rect">
              <a:avLst/>
            </a:prstGeom>
          </p:spPr>
        </p:pic>
        <p:pic>
          <p:nvPicPr>
            <p:cNvPr id="16" name="object 16"/>
            <p:cNvPicPr>
              <a:picLocks noGrp="1" noRot="1" noMove="1" noResize="1" noEditPoints="1" noAdjustHandles="1" noChangeArrowheads="1" noChangeShapeType="1" noCrop="1"/>
            </p:cNvPicPr>
            <p:nvPr/>
          </p:nvPicPr>
          <p:blipFill>
            <a:blip r:embed="rId5" cstate="print"/>
            <a:stretch>
              <a:fillRect/>
            </a:stretch>
          </p:blipFill>
          <p:spPr>
            <a:xfrm>
              <a:off x="3041479" y="9699812"/>
              <a:ext cx="864162" cy="508380"/>
            </a:xfrm>
            <a:prstGeom prst="rect">
              <a:avLst/>
            </a:prstGeom>
          </p:spPr>
        </p:pic>
      </p:grpSp>
      <p:sp>
        <p:nvSpPr>
          <p:cNvPr id="17" name="object 17"/>
          <p:cNvSpPr txBox="1"/>
          <p:nvPr/>
        </p:nvSpPr>
        <p:spPr>
          <a:xfrm>
            <a:off x="4669621" y="9331497"/>
            <a:ext cx="6346190" cy="1244123"/>
          </a:xfrm>
          <a:prstGeom prst="rect">
            <a:avLst/>
          </a:prstGeom>
        </p:spPr>
        <p:txBody>
          <a:bodyPr vert="horz" wrap="square" lIns="0" tIns="12700" rIns="0" bIns="0" rtlCol="0">
            <a:spAutoFit/>
          </a:bodyPr>
          <a:lstStyle/>
          <a:p>
            <a:pPr marR="5080" algn="r">
              <a:lnSpc>
                <a:spcPct val="200000"/>
              </a:lnSpc>
              <a:spcBef>
                <a:spcPts val="100"/>
              </a:spcBef>
            </a:pPr>
            <a:r>
              <a:rPr sz="1400" dirty="0" err="1">
                <a:solidFill>
                  <a:srgbClr val="4C4D4F"/>
                </a:solidFill>
                <a:latin typeface="Open Sans"/>
                <a:cs typeface="Open Sans"/>
              </a:rPr>
              <a:t>Wenn</a:t>
            </a:r>
            <a:r>
              <a:rPr sz="1400" spc="-35" dirty="0">
                <a:solidFill>
                  <a:srgbClr val="4C4D4F"/>
                </a:solidFill>
                <a:latin typeface="Open Sans"/>
                <a:cs typeface="Open Sans"/>
              </a:rPr>
              <a:t> </a:t>
            </a:r>
            <a:r>
              <a:rPr sz="1400" dirty="0">
                <a:solidFill>
                  <a:srgbClr val="4C4D4F"/>
                </a:solidFill>
                <a:latin typeface="Open Sans"/>
                <a:cs typeface="Open Sans"/>
              </a:rPr>
              <a:t>Du</a:t>
            </a:r>
            <a:r>
              <a:rPr sz="1400" spc="-30" dirty="0">
                <a:solidFill>
                  <a:srgbClr val="4C4D4F"/>
                </a:solidFill>
                <a:latin typeface="Open Sans"/>
                <a:cs typeface="Open Sans"/>
              </a:rPr>
              <a:t> </a:t>
            </a:r>
            <a:r>
              <a:rPr sz="1400" dirty="0">
                <a:solidFill>
                  <a:srgbClr val="4C4D4F"/>
                </a:solidFill>
                <a:latin typeface="Open Sans"/>
                <a:cs typeface="Open Sans"/>
              </a:rPr>
              <a:t>das</a:t>
            </a:r>
            <a:r>
              <a:rPr sz="1400" spc="-30" dirty="0">
                <a:solidFill>
                  <a:srgbClr val="4C4D4F"/>
                </a:solidFill>
                <a:latin typeface="Open Sans"/>
                <a:cs typeface="Open Sans"/>
              </a:rPr>
              <a:t> </a:t>
            </a:r>
            <a:r>
              <a:rPr sz="1400" dirty="0" err="1">
                <a:solidFill>
                  <a:srgbClr val="4C4D4F"/>
                </a:solidFill>
                <a:latin typeface="Open Sans"/>
                <a:cs typeface="Open Sans"/>
              </a:rPr>
              <a:t>Zeug</a:t>
            </a:r>
            <a:r>
              <a:rPr sz="1400" spc="-30" dirty="0">
                <a:solidFill>
                  <a:srgbClr val="4C4D4F"/>
                </a:solidFill>
                <a:latin typeface="Open Sans"/>
                <a:cs typeface="Open Sans"/>
              </a:rPr>
              <a:t> </a:t>
            </a:r>
            <a:r>
              <a:rPr sz="1400" dirty="0" err="1">
                <a:solidFill>
                  <a:srgbClr val="4C4D4F"/>
                </a:solidFill>
                <a:latin typeface="Open Sans"/>
                <a:cs typeface="Open Sans"/>
              </a:rPr>
              <a:t>dazu</a:t>
            </a:r>
            <a:r>
              <a:rPr sz="1400" spc="-30" dirty="0">
                <a:solidFill>
                  <a:srgbClr val="4C4D4F"/>
                </a:solidFill>
                <a:latin typeface="Open Sans"/>
                <a:cs typeface="Open Sans"/>
              </a:rPr>
              <a:t> </a:t>
            </a:r>
            <a:r>
              <a:rPr sz="1400" dirty="0">
                <a:solidFill>
                  <a:srgbClr val="4C4D4F"/>
                </a:solidFill>
                <a:latin typeface="Open Sans"/>
                <a:cs typeface="Open Sans"/>
              </a:rPr>
              <a:t>hast,</a:t>
            </a:r>
            <a:r>
              <a:rPr sz="1400" spc="-30" dirty="0">
                <a:solidFill>
                  <a:srgbClr val="4C4D4F"/>
                </a:solidFill>
                <a:latin typeface="Open Sans"/>
                <a:cs typeface="Open Sans"/>
              </a:rPr>
              <a:t> </a:t>
            </a:r>
            <a:r>
              <a:rPr sz="1400" dirty="0" err="1">
                <a:solidFill>
                  <a:srgbClr val="4C4D4F"/>
                </a:solidFill>
                <a:latin typeface="Open Sans"/>
                <a:cs typeface="Open Sans"/>
              </a:rPr>
              <a:t>aber</a:t>
            </a:r>
            <a:r>
              <a:rPr sz="1400" spc="-30" dirty="0">
                <a:solidFill>
                  <a:srgbClr val="4C4D4F"/>
                </a:solidFill>
                <a:latin typeface="Open Sans"/>
                <a:cs typeface="Open Sans"/>
              </a:rPr>
              <a:t> </a:t>
            </a:r>
            <a:r>
              <a:rPr sz="1400" dirty="0" err="1">
                <a:solidFill>
                  <a:srgbClr val="4C4D4F"/>
                </a:solidFill>
                <a:latin typeface="Open Sans"/>
                <a:cs typeface="Open Sans"/>
              </a:rPr>
              <a:t>nicht</a:t>
            </a:r>
            <a:r>
              <a:rPr sz="1400" spc="-35" dirty="0">
                <a:solidFill>
                  <a:srgbClr val="4C4D4F"/>
                </a:solidFill>
                <a:latin typeface="Open Sans"/>
                <a:cs typeface="Open Sans"/>
              </a:rPr>
              <a:t> </a:t>
            </a:r>
            <a:r>
              <a:rPr sz="1400" dirty="0">
                <a:solidFill>
                  <a:srgbClr val="4C4D4F"/>
                </a:solidFill>
                <a:latin typeface="Open Sans"/>
                <a:cs typeface="Open Sans"/>
              </a:rPr>
              <a:t>alle</a:t>
            </a:r>
            <a:r>
              <a:rPr sz="1400" spc="-30" dirty="0">
                <a:solidFill>
                  <a:srgbClr val="4C4D4F"/>
                </a:solidFill>
                <a:latin typeface="Open Sans"/>
                <a:cs typeface="Open Sans"/>
              </a:rPr>
              <a:t> </a:t>
            </a:r>
            <a:r>
              <a:rPr sz="1400" dirty="0" err="1">
                <a:solidFill>
                  <a:srgbClr val="4C4D4F"/>
                </a:solidFill>
                <a:latin typeface="Open Sans"/>
                <a:cs typeface="Open Sans"/>
              </a:rPr>
              <a:t>Punkte</a:t>
            </a:r>
            <a:r>
              <a:rPr sz="1400" spc="-30" dirty="0">
                <a:solidFill>
                  <a:srgbClr val="4C4D4F"/>
                </a:solidFill>
                <a:latin typeface="Open Sans"/>
                <a:cs typeface="Open Sans"/>
              </a:rPr>
              <a:t> </a:t>
            </a:r>
            <a:r>
              <a:rPr sz="1400" dirty="0">
                <a:solidFill>
                  <a:srgbClr val="4C4D4F"/>
                </a:solidFill>
                <a:latin typeface="Open Sans"/>
                <a:cs typeface="Open Sans"/>
              </a:rPr>
              <a:t>der</a:t>
            </a:r>
            <a:r>
              <a:rPr sz="1400" spc="-35" dirty="0">
                <a:solidFill>
                  <a:srgbClr val="4C4D4F"/>
                </a:solidFill>
                <a:latin typeface="Open Sans"/>
                <a:cs typeface="Open Sans"/>
              </a:rPr>
              <a:t> </a:t>
            </a:r>
            <a:r>
              <a:rPr sz="1400" spc="-10" dirty="0" err="1">
                <a:solidFill>
                  <a:srgbClr val="4C4D4F"/>
                </a:solidFill>
                <a:latin typeface="Open Sans"/>
                <a:cs typeface="Open Sans"/>
              </a:rPr>
              <a:t>Stellenbeschreibung</a:t>
            </a:r>
            <a:endParaRPr sz="1400" dirty="0">
              <a:latin typeface="Open Sans"/>
              <a:cs typeface="Open Sans"/>
            </a:endParaRPr>
          </a:p>
          <a:p>
            <a:pPr marL="1598930" marR="5080" indent="-1005205" algn="r">
              <a:lnSpc>
                <a:spcPct val="200000"/>
              </a:lnSpc>
            </a:pPr>
            <a:r>
              <a:rPr sz="1400" dirty="0">
                <a:solidFill>
                  <a:srgbClr val="4C4D4F"/>
                </a:solidFill>
                <a:latin typeface="Open Sans"/>
                <a:cs typeface="Open Sans"/>
              </a:rPr>
              <a:t>auf</a:t>
            </a:r>
            <a:r>
              <a:rPr sz="1400" spc="-45" dirty="0">
                <a:solidFill>
                  <a:srgbClr val="4C4D4F"/>
                </a:solidFill>
                <a:latin typeface="Open Sans"/>
                <a:cs typeface="Open Sans"/>
              </a:rPr>
              <a:t> </a:t>
            </a:r>
            <a:r>
              <a:rPr sz="1400" dirty="0">
                <a:solidFill>
                  <a:srgbClr val="4C4D4F"/>
                </a:solidFill>
                <a:latin typeface="Open Sans"/>
                <a:cs typeface="Open Sans"/>
              </a:rPr>
              <a:t>Dich</a:t>
            </a:r>
            <a:r>
              <a:rPr sz="1400" spc="-35" dirty="0">
                <a:solidFill>
                  <a:srgbClr val="4C4D4F"/>
                </a:solidFill>
                <a:latin typeface="Open Sans"/>
                <a:cs typeface="Open Sans"/>
              </a:rPr>
              <a:t> </a:t>
            </a:r>
            <a:r>
              <a:rPr sz="1400" dirty="0" err="1">
                <a:solidFill>
                  <a:srgbClr val="4C4D4F"/>
                </a:solidFill>
                <a:latin typeface="Open Sans"/>
                <a:cs typeface="Open Sans"/>
              </a:rPr>
              <a:t>zutreffen</a:t>
            </a:r>
            <a:r>
              <a:rPr sz="1400" dirty="0">
                <a:solidFill>
                  <a:srgbClr val="4C4D4F"/>
                </a:solidFill>
                <a:latin typeface="Open Sans"/>
                <a:cs typeface="Open Sans"/>
              </a:rPr>
              <a:t>,</a:t>
            </a:r>
            <a:r>
              <a:rPr sz="1400" spc="-35" dirty="0">
                <a:solidFill>
                  <a:srgbClr val="4C4D4F"/>
                </a:solidFill>
                <a:latin typeface="Open Sans"/>
                <a:cs typeface="Open Sans"/>
              </a:rPr>
              <a:t> </a:t>
            </a:r>
            <a:r>
              <a:rPr sz="1400" dirty="0">
                <a:solidFill>
                  <a:srgbClr val="4C4D4F"/>
                </a:solidFill>
                <a:latin typeface="Open Sans"/>
                <a:cs typeface="Open Sans"/>
              </a:rPr>
              <a:t>meld</a:t>
            </a:r>
            <a:r>
              <a:rPr sz="1400" spc="-35" dirty="0">
                <a:solidFill>
                  <a:srgbClr val="4C4D4F"/>
                </a:solidFill>
                <a:latin typeface="Open Sans"/>
                <a:cs typeface="Open Sans"/>
              </a:rPr>
              <a:t> </a:t>
            </a:r>
            <a:r>
              <a:rPr sz="1400" dirty="0">
                <a:solidFill>
                  <a:srgbClr val="4C4D4F"/>
                </a:solidFill>
                <a:latin typeface="Open Sans"/>
                <a:cs typeface="Open Sans"/>
              </a:rPr>
              <a:t>Dich</a:t>
            </a:r>
            <a:r>
              <a:rPr sz="1400" spc="-35" dirty="0">
                <a:solidFill>
                  <a:srgbClr val="4C4D4F"/>
                </a:solidFill>
                <a:latin typeface="Open Sans"/>
                <a:cs typeface="Open Sans"/>
              </a:rPr>
              <a:t> </a:t>
            </a:r>
            <a:r>
              <a:rPr sz="1400" spc="-10" dirty="0" err="1">
                <a:solidFill>
                  <a:srgbClr val="4C4D4F"/>
                </a:solidFill>
                <a:latin typeface="Open Sans"/>
                <a:cs typeface="Open Sans"/>
              </a:rPr>
              <a:t>trotzdem</a:t>
            </a:r>
            <a:r>
              <a:rPr sz="1400" spc="-10" dirty="0">
                <a:solidFill>
                  <a:srgbClr val="4C4D4F"/>
                </a:solidFill>
                <a:latin typeface="Open Sans"/>
                <a:cs typeface="Open Sans"/>
              </a:rPr>
              <a:t>!</a:t>
            </a:r>
            <a:r>
              <a:rPr sz="1400" spc="-35" dirty="0">
                <a:solidFill>
                  <a:srgbClr val="4C4D4F"/>
                </a:solidFill>
                <a:latin typeface="Open Sans"/>
                <a:cs typeface="Open Sans"/>
              </a:rPr>
              <a:t> </a:t>
            </a:r>
            <a:r>
              <a:rPr sz="1400" dirty="0" err="1">
                <a:solidFill>
                  <a:srgbClr val="4C4D4F"/>
                </a:solidFill>
                <a:latin typeface="Open Sans"/>
                <a:cs typeface="Open Sans"/>
              </a:rPr>
              <a:t>Wir</a:t>
            </a:r>
            <a:r>
              <a:rPr sz="1400" spc="-40" dirty="0">
                <a:solidFill>
                  <a:srgbClr val="4C4D4F"/>
                </a:solidFill>
                <a:latin typeface="Open Sans"/>
                <a:cs typeface="Open Sans"/>
              </a:rPr>
              <a:t> </a:t>
            </a:r>
            <a:r>
              <a:rPr sz="1400" dirty="0" err="1">
                <a:solidFill>
                  <a:srgbClr val="4C4D4F"/>
                </a:solidFill>
                <a:latin typeface="Open Sans"/>
                <a:cs typeface="Open Sans"/>
              </a:rPr>
              <a:t>würden</a:t>
            </a:r>
            <a:r>
              <a:rPr sz="1400" spc="-35" dirty="0">
                <a:solidFill>
                  <a:srgbClr val="4C4D4F"/>
                </a:solidFill>
                <a:latin typeface="Open Sans"/>
                <a:cs typeface="Open Sans"/>
              </a:rPr>
              <a:t> </a:t>
            </a:r>
            <a:r>
              <a:rPr sz="1400" dirty="0" err="1">
                <a:solidFill>
                  <a:srgbClr val="4C4D4F"/>
                </a:solidFill>
                <a:latin typeface="Open Sans"/>
                <a:cs typeface="Open Sans"/>
              </a:rPr>
              <a:t>uns</a:t>
            </a:r>
            <a:r>
              <a:rPr sz="1400" spc="-35" dirty="0">
                <a:solidFill>
                  <a:srgbClr val="4C4D4F"/>
                </a:solidFill>
                <a:latin typeface="Open Sans"/>
                <a:cs typeface="Open Sans"/>
              </a:rPr>
              <a:t> </a:t>
            </a:r>
            <a:r>
              <a:rPr sz="1400" dirty="0">
                <a:solidFill>
                  <a:srgbClr val="4C4D4F"/>
                </a:solidFill>
                <a:latin typeface="Open Sans"/>
                <a:cs typeface="Open Sans"/>
              </a:rPr>
              <a:t>gerne</a:t>
            </a:r>
            <a:r>
              <a:rPr sz="1400" spc="-35" dirty="0">
                <a:solidFill>
                  <a:srgbClr val="4C4D4F"/>
                </a:solidFill>
                <a:latin typeface="Open Sans"/>
                <a:cs typeface="Open Sans"/>
              </a:rPr>
              <a:t> </a:t>
            </a:r>
            <a:r>
              <a:rPr sz="1400" dirty="0" err="1">
                <a:solidFill>
                  <a:srgbClr val="4C4D4F"/>
                </a:solidFill>
                <a:latin typeface="Open Sans"/>
                <a:cs typeface="Open Sans"/>
              </a:rPr>
              <a:t>mit</a:t>
            </a:r>
            <a:r>
              <a:rPr sz="1400" spc="-40" dirty="0">
                <a:solidFill>
                  <a:srgbClr val="4C4D4F"/>
                </a:solidFill>
                <a:latin typeface="Open Sans"/>
                <a:cs typeface="Open Sans"/>
              </a:rPr>
              <a:t> </a:t>
            </a:r>
            <a:r>
              <a:rPr sz="1400" spc="-25" dirty="0">
                <a:solidFill>
                  <a:srgbClr val="4C4D4F"/>
                </a:solidFill>
                <a:latin typeface="Open Sans"/>
                <a:cs typeface="Open Sans"/>
              </a:rPr>
              <a:t>Dir </a:t>
            </a:r>
            <a:r>
              <a:rPr sz="1400" spc="-10" dirty="0" err="1">
                <a:solidFill>
                  <a:srgbClr val="4C4D4F"/>
                </a:solidFill>
                <a:latin typeface="Open Sans"/>
                <a:cs typeface="Open Sans"/>
              </a:rPr>
              <a:t>unterhalten</a:t>
            </a:r>
            <a:r>
              <a:rPr sz="1400" spc="-40" dirty="0">
                <a:solidFill>
                  <a:srgbClr val="4C4D4F"/>
                </a:solidFill>
                <a:latin typeface="Open Sans"/>
                <a:cs typeface="Open Sans"/>
              </a:rPr>
              <a:t> </a:t>
            </a:r>
            <a:r>
              <a:rPr sz="1400" dirty="0">
                <a:solidFill>
                  <a:srgbClr val="4C4D4F"/>
                </a:solidFill>
                <a:latin typeface="Open Sans"/>
                <a:cs typeface="Open Sans"/>
              </a:rPr>
              <a:t>und</a:t>
            </a:r>
            <a:r>
              <a:rPr sz="1400" spc="-35" dirty="0">
                <a:solidFill>
                  <a:srgbClr val="4C4D4F"/>
                </a:solidFill>
                <a:latin typeface="Open Sans"/>
                <a:cs typeface="Open Sans"/>
              </a:rPr>
              <a:t> </a:t>
            </a:r>
            <a:r>
              <a:rPr sz="1400" dirty="0" err="1">
                <a:solidFill>
                  <a:srgbClr val="4C4D4F"/>
                </a:solidFill>
                <a:latin typeface="Open Sans"/>
                <a:cs typeface="Open Sans"/>
              </a:rPr>
              <a:t>herausfinden</a:t>
            </a:r>
            <a:r>
              <a:rPr sz="1400" dirty="0">
                <a:solidFill>
                  <a:srgbClr val="4C4D4F"/>
                </a:solidFill>
                <a:latin typeface="Open Sans"/>
                <a:cs typeface="Open Sans"/>
              </a:rPr>
              <a:t>,</a:t>
            </a:r>
            <a:r>
              <a:rPr sz="1400" spc="-35" dirty="0">
                <a:solidFill>
                  <a:srgbClr val="4C4D4F"/>
                </a:solidFill>
                <a:latin typeface="Open Sans"/>
                <a:cs typeface="Open Sans"/>
              </a:rPr>
              <a:t> </a:t>
            </a:r>
            <a:r>
              <a:rPr sz="1400" dirty="0" err="1">
                <a:solidFill>
                  <a:srgbClr val="4C4D4F"/>
                </a:solidFill>
                <a:latin typeface="Open Sans"/>
                <a:cs typeface="Open Sans"/>
              </a:rPr>
              <a:t>ob</a:t>
            </a:r>
            <a:r>
              <a:rPr sz="1400" spc="-40" dirty="0">
                <a:solidFill>
                  <a:srgbClr val="4C4D4F"/>
                </a:solidFill>
                <a:latin typeface="Open Sans"/>
                <a:cs typeface="Open Sans"/>
              </a:rPr>
              <a:t> </a:t>
            </a:r>
            <a:r>
              <a:rPr sz="1400" dirty="0" err="1">
                <a:solidFill>
                  <a:srgbClr val="4C4D4F"/>
                </a:solidFill>
                <a:latin typeface="Open Sans"/>
                <a:cs typeface="Open Sans"/>
              </a:rPr>
              <a:t>wir</a:t>
            </a:r>
            <a:r>
              <a:rPr sz="1400" spc="-35" dirty="0">
                <a:solidFill>
                  <a:srgbClr val="4C4D4F"/>
                </a:solidFill>
                <a:latin typeface="Open Sans"/>
                <a:cs typeface="Open Sans"/>
              </a:rPr>
              <a:t> </a:t>
            </a:r>
            <a:r>
              <a:rPr sz="1400" dirty="0" err="1">
                <a:solidFill>
                  <a:srgbClr val="4C4D4F"/>
                </a:solidFill>
                <a:latin typeface="Open Sans"/>
                <a:cs typeface="Open Sans"/>
              </a:rPr>
              <a:t>zusammen</a:t>
            </a:r>
            <a:r>
              <a:rPr sz="1400" spc="-35" dirty="0">
                <a:solidFill>
                  <a:srgbClr val="4C4D4F"/>
                </a:solidFill>
                <a:latin typeface="Open Sans"/>
                <a:cs typeface="Open Sans"/>
              </a:rPr>
              <a:t> </a:t>
            </a:r>
            <a:r>
              <a:rPr sz="1400" spc="-10" dirty="0" err="1">
                <a:solidFill>
                  <a:srgbClr val="4C4D4F"/>
                </a:solidFill>
                <a:latin typeface="Open Sans"/>
                <a:cs typeface="Open Sans"/>
              </a:rPr>
              <a:t>passen</a:t>
            </a:r>
            <a:r>
              <a:rPr sz="1400" spc="-10" dirty="0">
                <a:solidFill>
                  <a:srgbClr val="4C4D4F"/>
                </a:solidFill>
                <a:latin typeface="Open Sans"/>
                <a:cs typeface="Open Sans"/>
              </a:rPr>
              <a:t>.</a:t>
            </a:r>
            <a:endParaRPr sz="1400" dirty="0">
              <a:latin typeface="Open Sans"/>
              <a:cs typeface="Open Sans"/>
            </a:endParaRPr>
          </a:p>
        </p:txBody>
      </p:sp>
      <p:sp>
        <p:nvSpPr>
          <p:cNvPr id="18" name="object 18"/>
          <p:cNvSpPr txBox="1"/>
          <p:nvPr/>
        </p:nvSpPr>
        <p:spPr>
          <a:xfrm>
            <a:off x="11620453" y="9331497"/>
            <a:ext cx="6365240" cy="1125220"/>
          </a:xfrm>
          <a:prstGeom prst="rect">
            <a:avLst/>
          </a:prstGeom>
        </p:spPr>
        <p:txBody>
          <a:bodyPr vert="horz" wrap="square" lIns="0" tIns="104139" rIns="0" bIns="0" rtlCol="0">
            <a:spAutoFit/>
          </a:bodyPr>
          <a:lstStyle/>
          <a:p>
            <a:pPr marL="12700">
              <a:lnSpc>
                <a:spcPct val="100000"/>
              </a:lnSpc>
              <a:spcBef>
                <a:spcPts val="819"/>
              </a:spcBef>
            </a:pPr>
            <a:r>
              <a:rPr sz="1800" dirty="0" err="1">
                <a:solidFill>
                  <a:srgbClr val="FF5A00"/>
                </a:solidFill>
                <a:latin typeface="Open Sans"/>
                <a:cs typeface="Open Sans"/>
              </a:rPr>
              <a:t>Deine</a:t>
            </a:r>
            <a:r>
              <a:rPr sz="1800" spc="-45" dirty="0">
                <a:solidFill>
                  <a:srgbClr val="FF5A00"/>
                </a:solidFill>
                <a:latin typeface="Open Sans"/>
                <a:cs typeface="Open Sans"/>
              </a:rPr>
              <a:t> </a:t>
            </a:r>
            <a:r>
              <a:rPr sz="1800" dirty="0">
                <a:solidFill>
                  <a:srgbClr val="FF5A00"/>
                </a:solidFill>
                <a:latin typeface="Open Sans"/>
                <a:cs typeface="Open Sans"/>
              </a:rPr>
              <a:t>Bewerbung</a:t>
            </a:r>
            <a:r>
              <a:rPr sz="1800" spc="-45" dirty="0">
                <a:solidFill>
                  <a:srgbClr val="FF5A00"/>
                </a:solidFill>
                <a:latin typeface="Open Sans"/>
                <a:cs typeface="Open Sans"/>
              </a:rPr>
              <a:t> </a:t>
            </a:r>
            <a:r>
              <a:rPr sz="1800" dirty="0" err="1">
                <a:solidFill>
                  <a:srgbClr val="FF5A00"/>
                </a:solidFill>
                <a:latin typeface="Open Sans"/>
                <a:cs typeface="Open Sans"/>
              </a:rPr>
              <a:t>mit</a:t>
            </a:r>
            <a:r>
              <a:rPr sz="1800" spc="-45" dirty="0">
                <a:solidFill>
                  <a:srgbClr val="FF5A00"/>
                </a:solidFill>
                <a:latin typeface="Open Sans"/>
                <a:cs typeface="Open Sans"/>
              </a:rPr>
              <a:t> </a:t>
            </a:r>
            <a:r>
              <a:rPr sz="1800" spc="-10" dirty="0" err="1">
                <a:solidFill>
                  <a:srgbClr val="FF5A00"/>
                </a:solidFill>
                <a:latin typeface="Open Sans"/>
                <a:cs typeface="Open Sans"/>
              </a:rPr>
              <a:t>Anschreiben</a:t>
            </a:r>
            <a:r>
              <a:rPr sz="1800" spc="-45" dirty="0">
                <a:solidFill>
                  <a:srgbClr val="FF5A00"/>
                </a:solidFill>
                <a:latin typeface="Open Sans"/>
                <a:cs typeface="Open Sans"/>
              </a:rPr>
              <a:t> </a:t>
            </a:r>
            <a:r>
              <a:rPr sz="1800" dirty="0">
                <a:solidFill>
                  <a:srgbClr val="FF5A00"/>
                </a:solidFill>
                <a:latin typeface="Open Sans"/>
                <a:cs typeface="Open Sans"/>
              </a:rPr>
              <a:t>und</a:t>
            </a:r>
            <a:r>
              <a:rPr sz="1800" spc="-45" dirty="0">
                <a:solidFill>
                  <a:srgbClr val="FF5A00"/>
                </a:solidFill>
                <a:latin typeface="Open Sans"/>
                <a:cs typeface="Open Sans"/>
              </a:rPr>
              <a:t> </a:t>
            </a:r>
            <a:r>
              <a:rPr sz="1800" dirty="0" err="1">
                <a:solidFill>
                  <a:srgbClr val="FF5A00"/>
                </a:solidFill>
                <a:latin typeface="Open Sans"/>
                <a:cs typeface="Open Sans"/>
              </a:rPr>
              <a:t>Lebenslauf</a:t>
            </a:r>
            <a:r>
              <a:rPr sz="1800" spc="-45" dirty="0">
                <a:solidFill>
                  <a:srgbClr val="FF5A00"/>
                </a:solidFill>
                <a:latin typeface="Open Sans"/>
                <a:cs typeface="Open Sans"/>
              </a:rPr>
              <a:t> </a:t>
            </a:r>
            <a:r>
              <a:rPr sz="1800" dirty="0">
                <a:solidFill>
                  <a:srgbClr val="FF5A00"/>
                </a:solidFill>
                <a:latin typeface="Open Sans"/>
                <a:cs typeface="Open Sans"/>
              </a:rPr>
              <a:t>bitte</a:t>
            </a:r>
            <a:r>
              <a:rPr sz="1800" spc="-45" dirty="0">
                <a:solidFill>
                  <a:srgbClr val="FF5A00"/>
                </a:solidFill>
                <a:latin typeface="Open Sans"/>
                <a:cs typeface="Open Sans"/>
              </a:rPr>
              <a:t> </a:t>
            </a:r>
            <a:r>
              <a:rPr sz="1800" spc="-25" dirty="0">
                <a:solidFill>
                  <a:srgbClr val="FF5A00"/>
                </a:solidFill>
                <a:latin typeface="Open Sans"/>
                <a:cs typeface="Open Sans"/>
              </a:rPr>
              <a:t>an:</a:t>
            </a:r>
            <a:endParaRPr sz="1800" dirty="0">
              <a:latin typeface="Open Sans"/>
              <a:cs typeface="Open Sans"/>
            </a:endParaRPr>
          </a:p>
          <a:p>
            <a:pPr marL="12700" marR="3289300">
              <a:lnSpc>
                <a:spcPct val="133600"/>
              </a:lnSpc>
            </a:pPr>
            <a:r>
              <a:rPr sz="1800" b="1" dirty="0">
                <a:solidFill>
                  <a:srgbClr val="4C4D4F"/>
                </a:solidFill>
                <a:latin typeface="Open Sans"/>
                <a:cs typeface="Open Sans"/>
              </a:rPr>
              <a:t>Dyana</a:t>
            </a:r>
            <a:r>
              <a:rPr sz="1800" b="1" spc="-55" dirty="0">
                <a:solidFill>
                  <a:srgbClr val="4C4D4F"/>
                </a:solidFill>
                <a:latin typeface="Open Sans"/>
                <a:cs typeface="Open Sans"/>
              </a:rPr>
              <a:t> </a:t>
            </a:r>
            <a:r>
              <a:rPr sz="1800" b="1" spc="-10" dirty="0">
                <a:solidFill>
                  <a:srgbClr val="4C4D4F"/>
                </a:solidFill>
                <a:latin typeface="Open Sans"/>
                <a:cs typeface="Open Sans"/>
              </a:rPr>
              <a:t>Schmidt bewerbung@swobbee.com</a:t>
            </a:r>
            <a:endParaRPr sz="1800" dirty="0">
              <a:latin typeface="Open Sans"/>
              <a:cs typeface="Open Sans"/>
            </a:endParaRPr>
          </a:p>
        </p:txBody>
      </p:sp>
      <p:sp>
        <p:nvSpPr>
          <p:cNvPr id="19" name="object 19"/>
          <p:cNvSpPr/>
          <p:nvPr/>
        </p:nvSpPr>
        <p:spPr>
          <a:xfrm>
            <a:off x="11423650" y="9331497"/>
            <a:ext cx="0" cy="1570355"/>
          </a:xfrm>
          <a:custGeom>
            <a:avLst/>
            <a:gdLst/>
            <a:ahLst/>
            <a:cxnLst/>
            <a:rect l="l" t="t" r="r" b="b"/>
            <a:pathLst>
              <a:path h="1570354">
                <a:moveTo>
                  <a:pt x="0" y="0"/>
                </a:moveTo>
                <a:lnTo>
                  <a:pt x="0" y="1569753"/>
                </a:lnTo>
              </a:path>
            </a:pathLst>
          </a:custGeom>
          <a:ln w="62825">
            <a:solidFill>
              <a:srgbClr val="FF5A00"/>
            </a:solidFill>
          </a:ln>
        </p:spPr>
        <p:txBody>
          <a:bodyPr wrap="square" lIns="0" tIns="0" rIns="0" bIns="0" rtlCol="0"/>
          <a:lstStyle/>
          <a:p>
            <a:endParaRPr/>
          </a:p>
        </p:txBody>
      </p:sp>
      <p:sp>
        <p:nvSpPr>
          <p:cNvPr id="9" name="object 3">
            <a:extLst>
              <a:ext uri="{FF2B5EF4-FFF2-40B4-BE49-F238E27FC236}">
                <a16:creationId xmlns:a16="http://schemas.microsoft.com/office/drawing/2014/main" id="{ED3A7CFF-D976-ADB7-B344-F4B885267E5B}"/>
              </a:ext>
            </a:extLst>
          </p:cNvPr>
          <p:cNvSpPr txBox="1">
            <a:spLocks noGrp="1"/>
          </p:cNvSpPr>
          <p:nvPr>
            <p:ph type="title"/>
          </p:nvPr>
        </p:nvSpPr>
        <p:spPr>
          <a:xfrm>
            <a:off x="287427" y="250329"/>
            <a:ext cx="4876800" cy="583493"/>
          </a:xfrm>
          <a:prstGeom prst="rect">
            <a:avLst/>
          </a:prstGeom>
        </p:spPr>
        <p:txBody>
          <a:bodyPr vert="horz" wrap="square" lIns="0" tIns="13970" rIns="0" bIns="0" rtlCol="0">
            <a:spAutoFit/>
          </a:bodyPr>
          <a:lstStyle/>
          <a:p>
            <a:pPr marL="12700">
              <a:lnSpc>
                <a:spcPct val="100000"/>
              </a:lnSpc>
              <a:spcBef>
                <a:spcPts val="110"/>
              </a:spcBef>
            </a:pPr>
            <a:r>
              <a:rPr dirty="0"/>
              <a:t>Wir</a:t>
            </a:r>
            <a:r>
              <a:rPr spc="-160" dirty="0"/>
              <a:t> </a:t>
            </a:r>
            <a:r>
              <a:rPr spc="-20" dirty="0" err="1"/>
              <a:t>suchen</a:t>
            </a:r>
            <a:r>
              <a:rPr spc="-150" dirty="0"/>
              <a:t> </a:t>
            </a:r>
            <a:r>
              <a:rPr dirty="0"/>
              <a:t>dich</a:t>
            </a:r>
            <a:r>
              <a:rPr lang="de-DE" dirty="0"/>
              <a:t>!</a:t>
            </a:r>
            <a:endParaRPr spc="-25" dirty="0"/>
          </a:p>
        </p:txBody>
      </p:sp>
      <p:sp>
        <p:nvSpPr>
          <p:cNvPr id="8" name="object 5">
            <a:extLst>
              <a:ext uri="{FF2B5EF4-FFF2-40B4-BE49-F238E27FC236}">
                <a16:creationId xmlns:a16="http://schemas.microsoft.com/office/drawing/2014/main" id="{98B35C35-33F8-98CD-517E-A7A2B37384F3}"/>
              </a:ext>
            </a:extLst>
          </p:cNvPr>
          <p:cNvSpPr txBox="1"/>
          <p:nvPr/>
        </p:nvSpPr>
        <p:spPr>
          <a:xfrm>
            <a:off x="297624" y="805108"/>
            <a:ext cx="9602026" cy="1150956"/>
          </a:xfrm>
          <a:prstGeom prst="rect">
            <a:avLst/>
          </a:prstGeom>
        </p:spPr>
        <p:txBody>
          <a:bodyPr vert="horz" wrap="square" lIns="0" tIns="12065" rIns="0" bIns="0" rtlCol="0">
            <a:spAutoFit/>
          </a:bodyPr>
          <a:lstStyle/>
          <a:p>
            <a:pPr marL="12700" marR="5080">
              <a:lnSpc>
                <a:spcPct val="100299"/>
              </a:lnSpc>
              <a:spcBef>
                <a:spcPts val="95"/>
              </a:spcBef>
            </a:pPr>
            <a:r>
              <a:rPr lang="pl-PL" sz="3700" b="1" spc="-10" dirty="0">
                <a:solidFill>
                  <a:srgbClr val="FFFFFF"/>
                </a:solidFill>
                <a:latin typeface="Open Sans"/>
                <a:cs typeface="Open Sans"/>
              </a:rPr>
              <a:t>Systemintegrator Elektrotechnik</a:t>
            </a:r>
            <a:r>
              <a:rPr lang="de-DE" sz="3700" b="1" spc="-10" dirty="0">
                <a:solidFill>
                  <a:srgbClr val="FFFFFF"/>
                </a:solidFill>
                <a:latin typeface="Open Sans"/>
                <a:cs typeface="Open Sans"/>
              </a:rPr>
              <a:t> /Elektrotechniker</a:t>
            </a:r>
            <a:r>
              <a:rPr lang="pl-PL" sz="3700" b="1" spc="-10" dirty="0">
                <a:solidFill>
                  <a:srgbClr val="FFFFFF"/>
                </a:solidFill>
                <a:latin typeface="Open Sans"/>
                <a:cs typeface="Open Sans"/>
              </a:rPr>
              <a:t> (m/w/d)</a:t>
            </a:r>
            <a:endParaRPr lang="de-DE" sz="3700" b="1" spc="-10" dirty="0">
              <a:solidFill>
                <a:srgbClr val="FFFFFF"/>
              </a:solidFill>
              <a:latin typeface="Open Sans"/>
              <a:cs typeface="Open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601fb08-4832-4fa9-8857-8017c770230c">
      <Terms xmlns="http://schemas.microsoft.com/office/infopath/2007/PartnerControls"/>
    </lcf76f155ced4ddcb4097134ff3c332f>
    <TaxCatchAll xmlns="f3725282-f6a1-4e84-807b-6507d811741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B3AFB5393DD80A4193ABD12430523B20" ma:contentTypeVersion="14" ma:contentTypeDescription="Ein neues Dokument erstellen." ma:contentTypeScope="" ma:versionID="1b0ec9d592de723275fa7059fc0cd1d5">
  <xsd:schema xmlns:xsd="http://www.w3.org/2001/XMLSchema" xmlns:xs="http://www.w3.org/2001/XMLSchema" xmlns:p="http://schemas.microsoft.com/office/2006/metadata/properties" xmlns:ns2="1601fb08-4832-4fa9-8857-8017c770230c" xmlns:ns3="f3725282-f6a1-4e84-807b-6507d811741c" targetNamespace="http://schemas.microsoft.com/office/2006/metadata/properties" ma:root="true" ma:fieldsID="033efcef33602a44697f8da902a98413" ns2:_="" ns3:_="">
    <xsd:import namespace="1601fb08-4832-4fa9-8857-8017c770230c"/>
    <xsd:import namespace="f3725282-f6a1-4e84-807b-6507d81174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1fb08-4832-4fa9-8857-8017c77023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2c724ac1-c17f-494b-a661-4ea0d9c77376"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725282-f6a1-4e84-807b-6507d81174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eb74eec-480f-4254-9d50-c2133d8e945c}" ma:internalName="TaxCatchAll" ma:showField="CatchAllData" ma:web="f3725282-f6a1-4e84-807b-6507d811741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D99232-A872-423A-B6A8-A20085BDE272}">
  <ds:schemaRefs>
    <ds:schemaRef ds:uri="http://schemas.microsoft.com/office/2006/metadata/properties"/>
    <ds:schemaRef ds:uri="http://schemas.microsoft.com/office/infopath/2007/PartnerControls"/>
    <ds:schemaRef ds:uri="1601fb08-4832-4fa9-8857-8017c770230c"/>
    <ds:schemaRef ds:uri="f3725282-f6a1-4e84-807b-6507d811741c"/>
  </ds:schemaRefs>
</ds:datastoreItem>
</file>

<file path=customXml/itemProps2.xml><?xml version="1.0" encoding="utf-8"?>
<ds:datastoreItem xmlns:ds="http://schemas.openxmlformats.org/officeDocument/2006/customXml" ds:itemID="{B90BC579-59EB-4146-9F2C-63CD788919BC}">
  <ds:schemaRefs>
    <ds:schemaRef ds:uri="http://schemas.microsoft.com/sharepoint/v3/contenttype/forms"/>
  </ds:schemaRefs>
</ds:datastoreItem>
</file>

<file path=customXml/itemProps3.xml><?xml version="1.0" encoding="utf-8"?>
<ds:datastoreItem xmlns:ds="http://schemas.openxmlformats.org/officeDocument/2006/customXml" ds:itemID="{816E1788-6EE9-4763-87B2-DB4AD5F046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01fb08-4832-4fa9-8857-8017c770230c"/>
    <ds:schemaRef ds:uri="f3725282-f6a1-4e84-807b-6507d81174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618</Words>
  <Application>Microsoft Office PowerPoint</Application>
  <PresentationFormat>Benutzerdefiniert</PresentationFormat>
  <Paragraphs>67</Paragraphs>
  <Slides>2</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Calibri</vt:lpstr>
      <vt:lpstr>Exo 2 Light</vt:lpstr>
      <vt:lpstr>Open Sans</vt:lpstr>
      <vt:lpstr>Wingdings</vt:lpstr>
      <vt:lpstr>Office Theme</vt:lpstr>
      <vt:lpstr>Wir suchen dich!</vt:lpstr>
      <vt:lpstr>Wir suchen dich!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Wir suchen dich!</dc:title>
  <dc:creator>Dyana Schmidt</dc:creator>
  <cp:lastModifiedBy>Dyana Schmidt</cp:lastModifiedBy>
  <cp:revision>36</cp:revision>
  <dcterms:created xsi:type="dcterms:W3CDTF">2022-10-26T09:10:53Z</dcterms:created>
  <dcterms:modified xsi:type="dcterms:W3CDTF">2026-09-01T14:17:29Z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2022-10-26T00:00:00Z</vt:filetime>
  </property>
  <property fmtid="{D5CDD505-2E9C-101B-9397-08002B2CF9AE}" pid="3" name="Creator">
    <vt:lpwstr>Adobe InDesign 18.0 (Windows)</vt:lpwstr>
  </property>
  <property fmtid="{D5CDD505-2E9C-101B-9397-08002B2CF9AE}" pid="4" name="LastSaved">
    <vt:filetime>2022-10-26T00:00:00Z</vt:filetime>
  </property>
  <property fmtid="{D5CDD505-2E9C-101B-9397-08002B2CF9AE}" pid="5" name="Producer">
    <vt:lpwstr>Adobe PDF Library 17.0</vt:lpwstr>
  </property>
  <property fmtid="{D5CDD505-2E9C-101B-9397-08002B2CF9AE}" pid="6" name="ContentTypeId">
    <vt:lpwstr>0x010100B3AFB5393DD80A4193ABD12430523B20</vt:lpwstr>
  </property>
  <property fmtid="{D5CDD505-2E9C-101B-9397-08002B2CF9AE}" pid="7" name="MediaServiceImageTags">
    <vt:lpwstr/>
  </property>
</Properties>
</file>